
<file path=[Content_Types].xml><?xml version="1.0" encoding="utf-8"?>
<Types xmlns="http://schemas.openxmlformats.org/package/2006/content-types">
  <Default Extension="emf" ContentType="image/x-em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723" r:id="rId1"/>
  </p:sldMasterIdLst>
  <p:notesMasterIdLst>
    <p:notesMasterId r:id="rId14"/>
  </p:notesMasterIdLst>
  <p:sldIdLst>
    <p:sldId id="256" r:id="rId2"/>
    <p:sldId id="257" r:id="rId3"/>
    <p:sldId id="258" r:id="rId4"/>
    <p:sldId id="259" r:id="rId5"/>
    <p:sldId id="260" r:id="rId6"/>
    <p:sldId id="261" r:id="rId7"/>
    <p:sldId id="266" r:id="rId8"/>
    <p:sldId id="263" r:id="rId9"/>
    <p:sldId id="264" r:id="rId10"/>
    <p:sldId id="265" r:id="rId11"/>
    <p:sldId id="267" r:id="rId12"/>
    <p:sldId id="268" r:id="rId13"/>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07"/>
    <p:restoredTop sz="92950"/>
  </p:normalViewPr>
  <p:slideViewPr>
    <p:cSldViewPr snapToGrid="0" snapToObjects="1">
      <p:cViewPr varScale="1">
        <p:scale>
          <a:sx n="58" d="100"/>
          <a:sy n="58" d="100"/>
        </p:scale>
        <p:origin x="60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1.png>
</file>

<file path=ppt/media/image4.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F39657-DB71-9A4F-9965-CF01CBC2D08C}" type="datetimeFigureOut">
              <a:rPr lang="it-IT" smtClean="0"/>
              <a:t>19/07/21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4FAAC9-3CFC-8646-B823-EAF81A48E859}" type="slidenum">
              <a:rPr lang="it-IT" smtClean="0"/>
              <a:t>‹N›</a:t>
            </a:fld>
            <a:endParaRPr lang="it-IT"/>
          </a:p>
        </p:txBody>
      </p:sp>
    </p:spTree>
    <p:extLst>
      <p:ext uri="{BB962C8B-B14F-4D97-AF65-F5344CB8AC3E}">
        <p14:creationId xmlns:p14="http://schemas.microsoft.com/office/powerpoint/2010/main" val="1326254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34FAAC9-3CFC-8646-B823-EAF81A48E859}" type="slidenum">
              <a:rPr lang="it-IT" smtClean="0"/>
              <a:t>7</a:t>
            </a:fld>
            <a:endParaRPr lang="it-IT"/>
          </a:p>
        </p:txBody>
      </p:sp>
    </p:spTree>
    <p:extLst>
      <p:ext uri="{BB962C8B-B14F-4D97-AF65-F5344CB8AC3E}">
        <p14:creationId xmlns:p14="http://schemas.microsoft.com/office/powerpoint/2010/main" val="1678317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6638BD86-FE1D-9A40-A9E8-23EE493AE0E2}" type="datetime1">
              <a:rPr lang="it-IT" smtClean="0"/>
              <a:t>19/07/21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620669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314782A1-9882-1447-973D-73D6190F6779}" type="datetime1">
              <a:rPr lang="it-IT" smtClean="0"/>
              <a:t>19/07/21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54051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D8B9A4E-1098-4E4E-8731-410B34FB4EF7}" type="datetime1">
              <a:rPr lang="it-IT" smtClean="0"/>
              <a:t>19/07/21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699370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EAE430A3-CEB3-054D-9F16-914CC6274284}" type="datetime1">
              <a:rPr lang="it-IT" smtClean="0"/>
              <a:t>19/07/21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1960525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C14B8D2D-2A7C-1742-8187-0C84E47BBB91}" type="datetime1">
              <a:rPr lang="it-IT" smtClean="0"/>
              <a:t>19/07/21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943214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DFE32F66-B982-C241-A080-8509B03D5E0A}" type="datetime1">
              <a:rPr lang="it-IT" smtClean="0"/>
              <a:t>19/07/21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465464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FEA6F316-F1D5-CC4D-BC1A-244C24ECDA24}" type="datetime1">
              <a:rPr lang="it-IT" smtClean="0"/>
              <a:t>19/07/21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937441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0B330C7C-024E-3F46-9FDF-6471CCEAD0B7}" type="datetime1">
              <a:rPr lang="it-IT" smtClean="0"/>
              <a:t>19/07/21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648282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F34AF372-2A5A-944E-8D58-DB06159FF716}" type="datetime1">
              <a:rPr lang="it-IT" smtClean="0"/>
              <a:t>19/07/21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6553346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1DD4D83F-5028-5C47-8FF4-086934C57400}" type="datetime1">
              <a:rPr lang="it-IT" smtClean="0"/>
              <a:t>19/07/21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‹N›</a:t>
            </a:fld>
            <a:endParaRPr lang="en-US" dirty="0"/>
          </a:p>
        </p:txBody>
      </p:sp>
    </p:spTree>
    <p:extLst>
      <p:ext uri="{BB962C8B-B14F-4D97-AF65-F5344CB8AC3E}">
        <p14:creationId xmlns:p14="http://schemas.microsoft.com/office/powerpoint/2010/main" val="3500494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A1BCF02B-0E52-B44E-B0F3-2ED4CC6AE6C8}" type="datetime1">
              <a:rPr lang="it-IT" smtClean="0"/>
              <a:t>19/07/21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992480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BEFAE079-93A8-D042-A05A-472F833EBDCD}" type="datetime1">
              <a:rPr lang="it-IT" smtClean="0"/>
              <a:t>19/07/21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‹N›</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6282339"/>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22" r:id="rId6"/>
    <p:sldLayoutId id="2147483717" r:id="rId7"/>
    <p:sldLayoutId id="2147483718" r:id="rId8"/>
    <p:sldLayoutId id="2147483719" r:id="rId9"/>
    <p:sldLayoutId id="2147483721" r:id="rId10"/>
    <p:sldLayoutId id="2147483720" r:id="rId11"/>
  </p:sldLayoutIdLst>
  <p:hf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3" Type="http://schemas.microsoft.com/office/2007/relationships/media" Target="../media/media7.mp3"/><Relationship Id="rId18" Type="http://schemas.openxmlformats.org/officeDocument/2006/relationships/audio" Target="../media/media9.mp3"/><Relationship Id="rId26" Type="http://schemas.openxmlformats.org/officeDocument/2006/relationships/audio" Target="../media/media13.mp3"/><Relationship Id="rId3" Type="http://schemas.microsoft.com/office/2007/relationships/media" Target="../media/media2.mp3"/><Relationship Id="rId21" Type="http://schemas.microsoft.com/office/2007/relationships/media" Target="../media/media11.mp3"/><Relationship Id="rId34" Type="http://schemas.openxmlformats.org/officeDocument/2006/relationships/audio" Target="../media/media17.mp3"/><Relationship Id="rId7" Type="http://schemas.microsoft.com/office/2007/relationships/media" Target="../media/media4.mp3"/><Relationship Id="rId12" Type="http://schemas.openxmlformats.org/officeDocument/2006/relationships/audio" Target="../media/media6.mp3"/><Relationship Id="rId17" Type="http://schemas.microsoft.com/office/2007/relationships/media" Target="../media/media9.mp3"/><Relationship Id="rId25" Type="http://schemas.microsoft.com/office/2007/relationships/media" Target="../media/media13.mp3"/><Relationship Id="rId33" Type="http://schemas.microsoft.com/office/2007/relationships/media" Target="../media/media17.mp3"/><Relationship Id="rId2" Type="http://schemas.openxmlformats.org/officeDocument/2006/relationships/audio" Target="../media/media1.mp3"/><Relationship Id="rId16" Type="http://schemas.openxmlformats.org/officeDocument/2006/relationships/audio" Target="../media/media8.mp3"/><Relationship Id="rId20" Type="http://schemas.openxmlformats.org/officeDocument/2006/relationships/audio" Target="../media/media10.mp3"/><Relationship Id="rId29" Type="http://schemas.microsoft.com/office/2007/relationships/media" Target="../media/media15.mp3"/><Relationship Id="rId1" Type="http://schemas.microsoft.com/office/2007/relationships/media" Target="../media/media1.mp3"/><Relationship Id="rId6" Type="http://schemas.openxmlformats.org/officeDocument/2006/relationships/audio" Target="../media/media3.mp3"/><Relationship Id="rId11" Type="http://schemas.microsoft.com/office/2007/relationships/media" Target="../media/media6.mp3"/><Relationship Id="rId24" Type="http://schemas.openxmlformats.org/officeDocument/2006/relationships/audio" Target="../media/media12.mp3"/><Relationship Id="rId32" Type="http://schemas.openxmlformats.org/officeDocument/2006/relationships/audio" Target="../media/media16.mp3"/><Relationship Id="rId5" Type="http://schemas.microsoft.com/office/2007/relationships/media" Target="../media/media3.mp3"/><Relationship Id="rId15" Type="http://schemas.microsoft.com/office/2007/relationships/media" Target="../media/media8.mp3"/><Relationship Id="rId23" Type="http://schemas.microsoft.com/office/2007/relationships/media" Target="../media/media12.mp3"/><Relationship Id="rId28" Type="http://schemas.openxmlformats.org/officeDocument/2006/relationships/audio" Target="../media/media14.mp3"/><Relationship Id="rId36" Type="http://schemas.openxmlformats.org/officeDocument/2006/relationships/image" Target="../media/image11.png"/><Relationship Id="rId10" Type="http://schemas.openxmlformats.org/officeDocument/2006/relationships/audio" Target="../media/media5.mp3"/><Relationship Id="rId19" Type="http://schemas.microsoft.com/office/2007/relationships/media" Target="../media/media10.mp3"/><Relationship Id="rId31" Type="http://schemas.microsoft.com/office/2007/relationships/media" Target="../media/media16.mp3"/><Relationship Id="rId4" Type="http://schemas.openxmlformats.org/officeDocument/2006/relationships/audio" Target="../media/media2.mp3"/><Relationship Id="rId9" Type="http://schemas.microsoft.com/office/2007/relationships/media" Target="../media/media5.mp3"/><Relationship Id="rId14" Type="http://schemas.openxmlformats.org/officeDocument/2006/relationships/audio" Target="../media/media7.mp3"/><Relationship Id="rId22" Type="http://schemas.openxmlformats.org/officeDocument/2006/relationships/audio" Target="../media/media11.mp3"/><Relationship Id="rId27" Type="http://schemas.microsoft.com/office/2007/relationships/media" Target="../media/media14.mp3"/><Relationship Id="rId30" Type="http://schemas.openxmlformats.org/officeDocument/2006/relationships/audio" Target="../media/media15.mp3"/><Relationship Id="rId35" Type="http://schemas.openxmlformats.org/officeDocument/2006/relationships/slideLayout" Target="../slideLayouts/slideLayout2.xml"/><Relationship Id="rId8" Type="http://schemas.openxmlformats.org/officeDocument/2006/relationships/audio" Target="../media/media4.mp3"/></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A31B8031-C20C-8343-9632-A911C63BFDCF}"/>
              </a:ext>
            </a:extLst>
          </p:cNvPr>
          <p:cNvSpPr>
            <a:spLocks noGrp="1"/>
          </p:cNvSpPr>
          <p:nvPr>
            <p:ph type="ctrTitle"/>
          </p:nvPr>
        </p:nvSpPr>
        <p:spPr>
          <a:xfrm>
            <a:off x="648929" y="639097"/>
            <a:ext cx="6253317" cy="3686015"/>
          </a:xfrm>
        </p:spPr>
        <p:txBody>
          <a:bodyPr>
            <a:normAutofit/>
          </a:bodyPr>
          <a:lstStyle/>
          <a:p>
            <a:r>
              <a:rPr lang="it-IT" dirty="0" err="1"/>
              <a:t>Demucs</a:t>
            </a:r>
            <a:endParaRPr lang="it-IT" dirty="0"/>
          </a:p>
        </p:txBody>
      </p:sp>
      <p:sp>
        <p:nvSpPr>
          <p:cNvPr id="3" name="Sottotitolo 2">
            <a:extLst>
              <a:ext uri="{FF2B5EF4-FFF2-40B4-BE49-F238E27FC236}">
                <a16:creationId xmlns:a16="http://schemas.microsoft.com/office/drawing/2014/main" id="{2BF08855-9589-E84B-AD34-AD181739E08E}"/>
              </a:ext>
            </a:extLst>
          </p:cNvPr>
          <p:cNvSpPr>
            <a:spLocks noGrp="1"/>
          </p:cNvSpPr>
          <p:nvPr>
            <p:ph type="subTitle" idx="1"/>
          </p:nvPr>
        </p:nvSpPr>
        <p:spPr>
          <a:xfrm>
            <a:off x="632899" y="4672738"/>
            <a:ext cx="6269347" cy="1922921"/>
          </a:xfrm>
        </p:spPr>
        <p:txBody>
          <a:bodyPr>
            <a:normAutofit/>
          </a:bodyPr>
          <a:lstStyle/>
          <a:p>
            <a:r>
              <a:rPr lang="en-US" cap="none" dirty="0">
                <a:solidFill>
                  <a:schemeClr val="tx1">
                    <a:lumMod val="85000"/>
                    <a:lumOff val="15000"/>
                  </a:schemeClr>
                </a:solidFill>
              </a:rPr>
              <a:t>Neural Networks project</a:t>
            </a:r>
          </a:p>
          <a:p>
            <a:endParaRPr lang="en-US" cap="none" dirty="0">
              <a:solidFill>
                <a:schemeClr val="tx1">
                  <a:lumMod val="85000"/>
                  <a:lumOff val="15000"/>
                </a:schemeClr>
              </a:solidFill>
            </a:endParaRPr>
          </a:p>
          <a:p>
            <a:r>
              <a:rPr lang="en-US" cap="none" dirty="0">
                <a:solidFill>
                  <a:schemeClr val="tx1">
                    <a:lumMod val="85000"/>
                    <a:lumOff val="15000"/>
                  </a:schemeClr>
                </a:solidFill>
              </a:rPr>
              <a:t>Simone Bartolini 1752197</a:t>
            </a:r>
          </a:p>
        </p:txBody>
      </p:sp>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Network connection abstract against a white background">
            <a:extLst>
              <a:ext uri="{FF2B5EF4-FFF2-40B4-BE49-F238E27FC236}">
                <a16:creationId xmlns:a16="http://schemas.microsoft.com/office/drawing/2014/main" id="{37646B1F-A5F8-4E84-8CD9-6AD4FEA1B8EF}"/>
              </a:ext>
            </a:extLst>
          </p:cNvPr>
          <p:cNvPicPr>
            <a:picLocks noChangeAspect="1"/>
          </p:cNvPicPr>
          <p:nvPr/>
        </p:nvPicPr>
        <p:blipFill rotWithShape="1">
          <a:blip r:embed="rId2"/>
          <a:srcRect l="3503" r="51380" b="-2"/>
          <a:stretch/>
        </p:blipFill>
        <p:spPr>
          <a:xfrm>
            <a:off x="7556686" y="1"/>
            <a:ext cx="4635315" cy="6857999"/>
          </a:xfrm>
          <a:prstGeom prst="rect">
            <a:avLst/>
          </a:prstGeom>
        </p:spPr>
      </p:pic>
    </p:spTree>
    <p:extLst>
      <p:ext uri="{BB962C8B-B14F-4D97-AF65-F5344CB8AC3E}">
        <p14:creationId xmlns:p14="http://schemas.microsoft.com/office/powerpoint/2010/main" val="34976643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80861964-D86C-4A50-8F6D-B466384A6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7859485" y="634946"/>
            <a:ext cx="3690257" cy="1450757"/>
          </a:xfrm>
        </p:spPr>
        <p:txBody>
          <a:bodyPr>
            <a:normAutofit/>
          </a:bodyPr>
          <a:lstStyle/>
          <a:p>
            <a:r>
              <a:rPr lang="en-US"/>
              <a:t>Results</a:t>
            </a:r>
          </a:p>
        </p:txBody>
      </p:sp>
      <p:pic>
        <p:nvPicPr>
          <p:cNvPr id="10" name="Immagine 9">
            <a:extLst>
              <a:ext uri="{FF2B5EF4-FFF2-40B4-BE49-F238E27FC236}">
                <a16:creationId xmlns:a16="http://schemas.microsoft.com/office/drawing/2014/main" id="{528CBDED-6CED-C046-8F7E-5721D86BD6D1}"/>
              </a:ext>
            </a:extLst>
          </p:cNvPr>
          <p:cNvPicPr>
            <a:picLocks noChangeAspect="1"/>
          </p:cNvPicPr>
          <p:nvPr/>
        </p:nvPicPr>
        <p:blipFill>
          <a:blip r:embed="rId2"/>
          <a:stretch/>
        </p:blipFill>
        <p:spPr>
          <a:xfrm>
            <a:off x="633999" y="721805"/>
            <a:ext cx="6583227" cy="5150958"/>
          </a:xfrm>
          <a:prstGeom prst="rect">
            <a:avLst/>
          </a:prstGeom>
        </p:spPr>
      </p:pic>
      <p:cxnSp>
        <p:nvCxnSpPr>
          <p:cNvPr id="30" name="Straight Connector 29">
            <a:extLst>
              <a:ext uri="{FF2B5EF4-FFF2-40B4-BE49-F238E27FC236}">
                <a16:creationId xmlns:a16="http://schemas.microsoft.com/office/drawing/2014/main" id="{754A678E-8F30-4E92-A5BF-F5D03D0113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8967" y="2246569"/>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Segnaposto contenuto 7">
            <a:extLst>
              <a:ext uri="{FF2B5EF4-FFF2-40B4-BE49-F238E27FC236}">
                <a16:creationId xmlns:a16="http://schemas.microsoft.com/office/drawing/2014/main" id="{C50A6CC2-9BE6-4A4B-B1A0-13FE1004B91E}"/>
              </a:ext>
            </a:extLst>
          </p:cNvPr>
          <p:cNvSpPr>
            <a:spLocks noGrp="1"/>
          </p:cNvSpPr>
          <p:nvPr>
            <p:ph idx="1"/>
          </p:nvPr>
        </p:nvSpPr>
        <p:spPr>
          <a:xfrm>
            <a:off x="7859485" y="2407436"/>
            <a:ext cx="3690257" cy="3461658"/>
          </a:xfrm>
        </p:spPr>
        <p:txBody>
          <a:bodyPr>
            <a:normAutofit lnSpcReduction="10000"/>
          </a:bodyPr>
          <a:lstStyle/>
          <a:p>
            <a:pPr algn="just"/>
            <a:r>
              <a:rPr lang="en-US" sz="2000" dirty="0"/>
              <a:t>As the results highlight, the model trained using the L1 loss performs slightly better on average, although the L2 variant separated better the </a:t>
            </a:r>
            <a:r>
              <a:rPr lang="en-US" sz="2000" i="1" dirty="0"/>
              <a:t>vocals</a:t>
            </a:r>
            <a:r>
              <a:rPr lang="en-US" sz="2000" dirty="0"/>
              <a:t> and </a:t>
            </a:r>
            <a:r>
              <a:rPr lang="en-US" sz="2000" i="1" dirty="0"/>
              <a:t>other</a:t>
            </a:r>
            <a:r>
              <a:rPr lang="en-US" sz="2000" dirty="0"/>
              <a:t> tracks. </a:t>
            </a:r>
          </a:p>
          <a:p>
            <a:pPr algn="just"/>
            <a:r>
              <a:rPr lang="en-US" sz="2000" dirty="0"/>
              <a:t>This is consistent with what found by the authors of the paper.</a:t>
            </a:r>
          </a:p>
          <a:p>
            <a:pPr algn="just"/>
            <a:endParaRPr lang="en-US" sz="2000" dirty="0"/>
          </a:p>
        </p:txBody>
      </p:sp>
      <p:sp>
        <p:nvSpPr>
          <p:cNvPr id="32" name="Rectangle 31">
            <a:extLst>
              <a:ext uri="{FF2B5EF4-FFF2-40B4-BE49-F238E27FC236}">
                <a16:creationId xmlns:a16="http://schemas.microsoft.com/office/drawing/2014/main" id="{F2BDE551-930A-4FE1-8434-09824E3247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Segnaposto numero diapositiva 10">
            <a:extLst>
              <a:ext uri="{FF2B5EF4-FFF2-40B4-BE49-F238E27FC236}">
                <a16:creationId xmlns:a16="http://schemas.microsoft.com/office/drawing/2014/main" id="{C99D01AF-7F64-2041-81C9-F6FFA1923843}"/>
              </a:ext>
            </a:extLst>
          </p:cNvPr>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1948381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878911" y="643468"/>
            <a:ext cx="3177847" cy="1674180"/>
          </a:xfrm>
        </p:spPr>
        <p:txBody>
          <a:bodyPr>
            <a:normAutofit/>
          </a:bodyPr>
          <a:lstStyle/>
          <a:p>
            <a:r>
              <a:rPr lang="en-US" sz="4000" dirty="0"/>
              <a:t>Results</a:t>
            </a:r>
          </a:p>
        </p:txBody>
      </p:sp>
      <p:cxnSp>
        <p:nvCxnSpPr>
          <p:cNvPr id="39" name="Straight Connector 38">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Segnaposto contenuto 7">
            <a:extLst>
              <a:ext uri="{FF2B5EF4-FFF2-40B4-BE49-F238E27FC236}">
                <a16:creationId xmlns:a16="http://schemas.microsoft.com/office/drawing/2014/main" id="{C50A6CC2-9BE6-4A4B-B1A0-13FE1004B91E}"/>
              </a:ext>
            </a:extLst>
          </p:cNvPr>
          <p:cNvSpPr>
            <a:spLocks noGrp="1"/>
          </p:cNvSpPr>
          <p:nvPr>
            <p:ph idx="1"/>
          </p:nvPr>
        </p:nvSpPr>
        <p:spPr>
          <a:xfrm>
            <a:off x="858064" y="2639379"/>
            <a:ext cx="3205049" cy="3294485"/>
          </a:xfrm>
        </p:spPr>
        <p:txBody>
          <a:bodyPr>
            <a:normAutofit fontScale="92500"/>
          </a:bodyPr>
          <a:lstStyle/>
          <a:p>
            <a:pPr algn="just"/>
            <a:r>
              <a:rPr lang="en-US" sz="2000" dirty="0"/>
              <a:t>The changes I made to make it possible to train the model on less powerful hardware definitely had an impact on the quality of the separation, especially with the vocals and other tracks, which is not surprising as they are the most diﬀicult to separate. </a:t>
            </a:r>
          </a:p>
        </p:txBody>
      </p:sp>
      <p:pic>
        <p:nvPicPr>
          <p:cNvPr id="10" name="Immagine 9">
            <a:extLst>
              <a:ext uri="{FF2B5EF4-FFF2-40B4-BE49-F238E27FC236}">
                <a16:creationId xmlns:a16="http://schemas.microsoft.com/office/drawing/2014/main" id="{528CBDED-6CED-C046-8F7E-5721D86BD6D1}"/>
              </a:ext>
            </a:extLst>
          </p:cNvPr>
          <p:cNvPicPr>
            <a:picLocks noChangeAspect="1"/>
          </p:cNvPicPr>
          <p:nvPr/>
        </p:nvPicPr>
        <p:blipFill>
          <a:blip r:embed="rId2"/>
          <a:stretch/>
        </p:blipFill>
        <p:spPr>
          <a:xfrm>
            <a:off x="4653447" y="731549"/>
            <a:ext cx="6892560" cy="5049454"/>
          </a:xfrm>
          <a:prstGeom prst="rect">
            <a:avLst/>
          </a:prstGeom>
        </p:spPr>
      </p:pic>
      <p:sp>
        <p:nvSpPr>
          <p:cNvPr id="41" name="Rectangle 40">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egnaposto numero diapositiva 2">
            <a:extLst>
              <a:ext uri="{FF2B5EF4-FFF2-40B4-BE49-F238E27FC236}">
                <a16:creationId xmlns:a16="http://schemas.microsoft.com/office/drawing/2014/main" id="{7211D2C7-345A-4F4A-BACE-371890A03314}"/>
              </a:ext>
            </a:extLst>
          </p:cNvPr>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2888632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878911" y="643468"/>
            <a:ext cx="3177847" cy="1674180"/>
          </a:xfrm>
        </p:spPr>
        <p:txBody>
          <a:bodyPr>
            <a:normAutofit/>
          </a:bodyPr>
          <a:lstStyle/>
          <a:p>
            <a:r>
              <a:rPr lang="en-US" sz="4000"/>
              <a:t>Results</a:t>
            </a:r>
          </a:p>
        </p:txBody>
      </p:sp>
      <p:cxnSp>
        <p:nvCxnSpPr>
          <p:cNvPr id="15" name="Straight Connector 14">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Segnaposto contenuto 2">
            <a:extLst>
              <a:ext uri="{FF2B5EF4-FFF2-40B4-BE49-F238E27FC236}">
                <a16:creationId xmlns:a16="http://schemas.microsoft.com/office/drawing/2014/main" id="{725C25FC-3323-164E-AF07-4CDB85C632DF}"/>
              </a:ext>
            </a:extLst>
          </p:cNvPr>
          <p:cNvSpPr>
            <a:spLocks noGrp="1"/>
          </p:cNvSpPr>
          <p:nvPr>
            <p:ph idx="1"/>
          </p:nvPr>
        </p:nvSpPr>
        <p:spPr>
          <a:xfrm>
            <a:off x="751061" y="2652290"/>
            <a:ext cx="3470744" cy="3420937"/>
          </a:xfrm>
        </p:spPr>
        <p:txBody>
          <a:bodyPr lIns="108000" tIns="180000" rIns="180000" bIns="180000" anchorCtr="0">
            <a:noAutofit/>
          </a:bodyPr>
          <a:lstStyle/>
          <a:p>
            <a:pPr algn="just">
              <a:lnSpc>
                <a:spcPct val="110000"/>
              </a:lnSpc>
            </a:pPr>
            <a:r>
              <a:rPr lang="en-US" sz="1900" dirty="0"/>
              <a:t>This is consistent with what I can hear listening to some of the output tracks of my model compared to the original: while the </a:t>
            </a:r>
            <a:r>
              <a:rPr lang="en-US" sz="1900" i="1" dirty="0"/>
              <a:t>drums</a:t>
            </a:r>
            <a:r>
              <a:rPr lang="en-US" sz="1900" dirty="0"/>
              <a:t> and </a:t>
            </a:r>
            <a:r>
              <a:rPr lang="en-US" sz="1900" i="1" dirty="0"/>
              <a:t>bass</a:t>
            </a:r>
            <a:r>
              <a:rPr lang="en-US" sz="1900" dirty="0"/>
              <a:t> tracks are mostly ok, there is a lot of cross bleeding in the </a:t>
            </a:r>
            <a:r>
              <a:rPr lang="en-US" sz="1900" i="1" dirty="0"/>
              <a:t>vocals</a:t>
            </a:r>
            <a:r>
              <a:rPr lang="en-US" sz="1900" dirty="0"/>
              <a:t> and </a:t>
            </a:r>
            <a:r>
              <a:rPr lang="en-US" sz="1900" i="1" dirty="0"/>
              <a:t>other</a:t>
            </a:r>
            <a:r>
              <a:rPr lang="en-US" sz="1900" dirty="0"/>
              <a:t> tracks, definitely more than in the output of the original model.</a:t>
            </a:r>
          </a:p>
        </p:txBody>
      </p:sp>
      <p:sp>
        <p:nvSpPr>
          <p:cNvPr id="17" name="Rectangle 16">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8" name="Gruppo 7">
            <a:extLst>
              <a:ext uri="{FF2B5EF4-FFF2-40B4-BE49-F238E27FC236}">
                <a16:creationId xmlns:a16="http://schemas.microsoft.com/office/drawing/2014/main" id="{FE1D7D43-4264-D842-BDE7-F0FE63CE2A39}"/>
              </a:ext>
            </a:extLst>
          </p:cNvPr>
          <p:cNvGrpSpPr/>
          <p:nvPr/>
        </p:nvGrpSpPr>
        <p:grpSpPr>
          <a:xfrm>
            <a:off x="7032154" y="463848"/>
            <a:ext cx="2206179" cy="812800"/>
            <a:chOff x="5511800" y="2022031"/>
            <a:chExt cx="2206179" cy="812800"/>
          </a:xfrm>
        </p:grpSpPr>
        <p:sp>
          <p:nvSpPr>
            <p:cNvPr id="5" name="CasellaDiTesto 4">
              <a:extLst>
                <a:ext uri="{FF2B5EF4-FFF2-40B4-BE49-F238E27FC236}">
                  <a16:creationId xmlns:a16="http://schemas.microsoft.com/office/drawing/2014/main" id="{FFB786D9-69A0-0341-92E6-E91055062B7E}"/>
                </a:ext>
              </a:extLst>
            </p:cNvPr>
            <p:cNvSpPr txBox="1"/>
            <p:nvPr/>
          </p:nvSpPr>
          <p:spPr>
            <a:xfrm>
              <a:off x="5511800" y="2022031"/>
              <a:ext cx="1393379" cy="812791"/>
            </a:xfrm>
            <a:prstGeom prst="rect">
              <a:avLst/>
            </a:prstGeom>
            <a:noFill/>
          </p:spPr>
          <p:txBody>
            <a:bodyPr wrap="none" lIns="36000" tIns="0" rIns="36000" bIns="90000" rtlCol="0" anchor="ctr">
              <a:noAutofit/>
            </a:bodyPr>
            <a:lstStyle/>
            <a:p>
              <a:pPr algn="r"/>
              <a:r>
                <a:rPr lang="en-US" sz="2800" dirty="0">
                  <a:latin typeface="+mj-lt"/>
                </a:rPr>
                <a:t>Mixture: </a:t>
              </a:r>
            </a:p>
          </p:txBody>
        </p:sp>
        <p:pic>
          <p:nvPicPr>
            <p:cNvPr id="11" name="mixture" descr="mixture">
              <a:hlinkClick r:id="" action="ppaction://media"/>
              <a:extLst>
                <a:ext uri="{FF2B5EF4-FFF2-40B4-BE49-F238E27FC236}">
                  <a16:creationId xmlns:a16="http://schemas.microsoft.com/office/drawing/2014/main" id="{022B20E4-78DE-D848-B550-59D1BCE306CA}"/>
                </a:ext>
              </a:extLst>
            </p:cNvPr>
            <p:cNvPicPr>
              <a:picLocks noChangeAspect="1"/>
            </p:cNvPicPr>
            <p:nvPr>
              <a:audioFile r:link="rId34"/>
              <p:extLst>
                <p:ext uri="{DAA4B4D4-6D71-4841-9C94-3DE7FCFB9230}">
                  <p14:media xmlns:p14="http://schemas.microsoft.com/office/powerpoint/2010/main" r:embed="rId33"/>
                </p:ext>
              </p:extLst>
            </p:nvPr>
          </p:nvPicPr>
          <p:blipFill>
            <a:blip r:embed="rId36"/>
            <a:stretch>
              <a:fillRect/>
            </a:stretch>
          </p:blipFill>
          <p:spPr>
            <a:xfrm>
              <a:off x="6905179" y="2022031"/>
              <a:ext cx="812800" cy="812800"/>
            </a:xfrm>
            <a:prstGeom prst="rect">
              <a:avLst/>
            </a:prstGeom>
          </p:spPr>
        </p:pic>
      </p:grpSp>
      <p:graphicFrame>
        <p:nvGraphicFramePr>
          <p:cNvPr id="12" name="Tabella 18">
            <a:extLst>
              <a:ext uri="{FF2B5EF4-FFF2-40B4-BE49-F238E27FC236}">
                <a16:creationId xmlns:a16="http://schemas.microsoft.com/office/drawing/2014/main" id="{EA8BC026-1D36-1844-83BB-88FB929F7D38}"/>
              </a:ext>
            </a:extLst>
          </p:cNvPr>
          <p:cNvGraphicFramePr>
            <a:graphicFrameLocks noGrp="1"/>
          </p:cNvGraphicFramePr>
          <p:nvPr>
            <p:extLst>
              <p:ext uri="{D42A27DB-BD31-4B8C-83A1-F6EECF244321}">
                <p14:modId xmlns:p14="http://schemas.microsoft.com/office/powerpoint/2010/main" val="1299354755"/>
              </p:ext>
            </p:extLst>
          </p:nvPr>
        </p:nvGraphicFramePr>
        <p:xfrm>
          <a:off x="4369822" y="1498607"/>
          <a:ext cx="7340600" cy="4612708"/>
        </p:xfrm>
        <a:graphic>
          <a:graphicData uri="http://schemas.openxmlformats.org/drawingml/2006/table">
            <a:tbl>
              <a:tblPr firstRow="1" bandRow="1">
                <a:tableStyleId>{2D5ABB26-0587-4C30-8999-92F81FD0307C}</a:tableStyleId>
              </a:tblPr>
              <a:tblGrid>
                <a:gridCol w="1468120">
                  <a:extLst>
                    <a:ext uri="{9D8B030D-6E8A-4147-A177-3AD203B41FA5}">
                      <a16:colId xmlns:a16="http://schemas.microsoft.com/office/drawing/2014/main" val="2550929597"/>
                    </a:ext>
                  </a:extLst>
                </a:gridCol>
                <a:gridCol w="1468120">
                  <a:extLst>
                    <a:ext uri="{9D8B030D-6E8A-4147-A177-3AD203B41FA5}">
                      <a16:colId xmlns:a16="http://schemas.microsoft.com/office/drawing/2014/main" val="2824257158"/>
                    </a:ext>
                  </a:extLst>
                </a:gridCol>
                <a:gridCol w="1468120">
                  <a:extLst>
                    <a:ext uri="{9D8B030D-6E8A-4147-A177-3AD203B41FA5}">
                      <a16:colId xmlns:a16="http://schemas.microsoft.com/office/drawing/2014/main" val="1046320437"/>
                    </a:ext>
                  </a:extLst>
                </a:gridCol>
                <a:gridCol w="1468120">
                  <a:extLst>
                    <a:ext uri="{9D8B030D-6E8A-4147-A177-3AD203B41FA5}">
                      <a16:colId xmlns:a16="http://schemas.microsoft.com/office/drawing/2014/main" val="3847646141"/>
                    </a:ext>
                  </a:extLst>
                </a:gridCol>
                <a:gridCol w="1468120">
                  <a:extLst>
                    <a:ext uri="{9D8B030D-6E8A-4147-A177-3AD203B41FA5}">
                      <a16:colId xmlns:a16="http://schemas.microsoft.com/office/drawing/2014/main" val="2520572015"/>
                    </a:ext>
                  </a:extLst>
                </a:gridCol>
              </a:tblGrid>
              <a:tr h="985812">
                <a:tc>
                  <a:txBody>
                    <a:bodyPr/>
                    <a:lstStyle/>
                    <a:p>
                      <a:pPr algn="ctr"/>
                      <a:endParaRPr lang="en-US" sz="2400" noProof="0" dirty="0">
                        <a:latin typeface="+mj-lt"/>
                      </a:endParaRP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Reference</a:t>
                      </a:r>
                      <a:endParaRPr lang="en-US" sz="2400" noProof="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L1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L2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Original</a:t>
                      </a: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3700375"/>
                  </a:ext>
                </a:extLst>
              </a:tr>
              <a:tr h="906724">
                <a:tc>
                  <a:txBody>
                    <a:bodyPr/>
                    <a:lstStyle/>
                    <a:p>
                      <a:pPr algn="ctr"/>
                      <a:r>
                        <a:rPr lang="en-US" sz="2400" noProof="0" dirty="0">
                          <a:latin typeface="+mj-lt"/>
                        </a:rPr>
                        <a:t>Vocals</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dirty="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05831256"/>
                  </a:ext>
                </a:extLst>
              </a:tr>
              <a:tr h="906724">
                <a:tc>
                  <a:txBody>
                    <a:bodyPr/>
                    <a:lstStyle/>
                    <a:p>
                      <a:pPr algn="ctr"/>
                      <a:r>
                        <a:rPr lang="en-US" sz="2400" noProof="0">
                          <a:latin typeface="+mj-lt"/>
                        </a:rPr>
                        <a:t>Drums</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dirty="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70368984"/>
                  </a:ext>
                </a:extLst>
              </a:tr>
              <a:tr h="906724">
                <a:tc>
                  <a:txBody>
                    <a:bodyPr/>
                    <a:lstStyle/>
                    <a:p>
                      <a:pPr algn="ctr"/>
                      <a:r>
                        <a:rPr lang="en-US" sz="2400" noProof="0" dirty="0">
                          <a:latin typeface="+mj-lt"/>
                        </a:rPr>
                        <a:t>Bass</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3537185"/>
                  </a:ext>
                </a:extLst>
              </a:tr>
              <a:tr h="906724">
                <a:tc>
                  <a:txBody>
                    <a:bodyPr/>
                    <a:lstStyle/>
                    <a:p>
                      <a:pPr algn="ctr"/>
                      <a:r>
                        <a:rPr lang="en-US" sz="2400" noProof="0">
                          <a:latin typeface="+mj-lt"/>
                        </a:rPr>
                        <a:t>Other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noProof="0" dirty="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854913037"/>
                  </a:ext>
                </a:extLst>
              </a:tr>
            </a:tbl>
          </a:graphicData>
        </a:graphic>
      </p:graphicFrame>
      <p:pic>
        <p:nvPicPr>
          <p:cNvPr id="25" name="vocals" descr="vocals">
            <a:hlinkClick r:id="" action="ppaction://media"/>
            <a:extLst>
              <a:ext uri="{FF2B5EF4-FFF2-40B4-BE49-F238E27FC236}">
                <a16:creationId xmlns:a16="http://schemas.microsoft.com/office/drawing/2014/main" id="{7D5CBCE3-01EB-0041-B160-9BCE932A229A}"/>
              </a:ext>
            </a:extLst>
          </p:cNvPr>
          <p:cNvPicPr>
            <a:picLocks noChangeAspect="1"/>
          </p:cNvPicPr>
          <p:nvPr>
            <a:audioFile r:link="rId2"/>
            <p:extLst>
              <p:ext uri="{DAA4B4D4-6D71-4841-9C94-3DE7FCFB9230}">
                <p14:media xmlns:p14="http://schemas.microsoft.com/office/powerpoint/2010/main" r:embed="rId1"/>
              </p:ext>
            </p:extLst>
          </p:nvPr>
        </p:nvPicPr>
        <p:blipFill>
          <a:blip r:embed="rId36"/>
          <a:stretch>
            <a:fillRect/>
          </a:stretch>
        </p:blipFill>
        <p:spPr>
          <a:xfrm>
            <a:off x="6165850" y="2516406"/>
            <a:ext cx="812800" cy="812800"/>
          </a:xfrm>
          <a:prstGeom prst="rect">
            <a:avLst/>
          </a:prstGeom>
        </p:spPr>
      </p:pic>
      <p:pic>
        <p:nvPicPr>
          <p:cNvPr id="26" name="drums" descr="drums">
            <a:hlinkClick r:id="" action="ppaction://media"/>
            <a:extLst>
              <a:ext uri="{FF2B5EF4-FFF2-40B4-BE49-F238E27FC236}">
                <a16:creationId xmlns:a16="http://schemas.microsoft.com/office/drawing/2014/main" id="{6735FFBF-FFAF-384D-8CB8-98F97E9A3146}"/>
              </a:ext>
            </a:extLst>
          </p:cNvPr>
          <p:cNvPicPr>
            <a:picLocks noChangeAspect="1"/>
          </p:cNvPicPr>
          <p:nvPr>
            <a:audioFile r:link="rId4"/>
            <p:extLst>
              <p:ext uri="{DAA4B4D4-6D71-4841-9C94-3DE7FCFB9230}">
                <p14:media xmlns:p14="http://schemas.microsoft.com/office/powerpoint/2010/main" r:embed="rId3"/>
              </p:ext>
            </p:extLst>
          </p:nvPr>
        </p:nvPicPr>
        <p:blipFill>
          <a:blip r:embed="rId36"/>
          <a:stretch>
            <a:fillRect/>
          </a:stretch>
        </p:blipFill>
        <p:spPr>
          <a:xfrm>
            <a:off x="6165850" y="3436009"/>
            <a:ext cx="812800" cy="812800"/>
          </a:xfrm>
          <a:prstGeom prst="rect">
            <a:avLst/>
          </a:prstGeom>
        </p:spPr>
      </p:pic>
      <p:pic>
        <p:nvPicPr>
          <p:cNvPr id="29" name="bass" descr="bass">
            <a:hlinkClick r:id="" action="ppaction://media"/>
            <a:extLst>
              <a:ext uri="{FF2B5EF4-FFF2-40B4-BE49-F238E27FC236}">
                <a16:creationId xmlns:a16="http://schemas.microsoft.com/office/drawing/2014/main" id="{23BEEA1A-9DB8-F845-8D3C-3746250BC48B}"/>
              </a:ext>
            </a:extLst>
          </p:cNvPr>
          <p:cNvPicPr>
            <a:picLocks noChangeAspect="1"/>
          </p:cNvPicPr>
          <p:nvPr>
            <a:audioFile r:link="rId6"/>
            <p:extLst>
              <p:ext uri="{DAA4B4D4-6D71-4841-9C94-3DE7FCFB9230}">
                <p14:media xmlns:p14="http://schemas.microsoft.com/office/powerpoint/2010/main" r:embed="rId5"/>
              </p:ext>
            </p:extLst>
          </p:nvPr>
        </p:nvPicPr>
        <p:blipFill>
          <a:blip r:embed="rId36"/>
          <a:stretch>
            <a:fillRect/>
          </a:stretch>
        </p:blipFill>
        <p:spPr>
          <a:xfrm>
            <a:off x="6165850" y="4333880"/>
            <a:ext cx="812800" cy="812800"/>
          </a:xfrm>
          <a:prstGeom prst="rect">
            <a:avLst/>
          </a:prstGeom>
        </p:spPr>
      </p:pic>
      <p:pic>
        <p:nvPicPr>
          <p:cNvPr id="30" name="other" descr="other">
            <a:hlinkClick r:id="" action="ppaction://media"/>
            <a:extLst>
              <a:ext uri="{FF2B5EF4-FFF2-40B4-BE49-F238E27FC236}">
                <a16:creationId xmlns:a16="http://schemas.microsoft.com/office/drawing/2014/main" id="{04ADA164-B58F-8C45-86A1-6ED91F626C01}"/>
              </a:ext>
            </a:extLst>
          </p:cNvPr>
          <p:cNvPicPr>
            <a:picLocks noChangeAspect="1"/>
          </p:cNvPicPr>
          <p:nvPr>
            <a:audioFile r:link="rId8"/>
            <p:extLst>
              <p:ext uri="{DAA4B4D4-6D71-4841-9C94-3DE7FCFB9230}">
                <p14:media xmlns:p14="http://schemas.microsoft.com/office/powerpoint/2010/main" r:embed="rId7"/>
              </p:ext>
            </p:extLst>
          </p:nvPr>
        </p:nvPicPr>
        <p:blipFill>
          <a:blip r:embed="rId36"/>
          <a:stretch>
            <a:fillRect/>
          </a:stretch>
        </p:blipFill>
        <p:spPr>
          <a:xfrm>
            <a:off x="6165850" y="5244451"/>
            <a:ext cx="812800" cy="812800"/>
          </a:xfrm>
          <a:prstGeom prst="rect">
            <a:avLst/>
          </a:prstGeom>
        </p:spPr>
      </p:pic>
      <p:pic>
        <p:nvPicPr>
          <p:cNvPr id="31" name="vocals" descr="vocals">
            <a:hlinkClick r:id="" action="ppaction://media"/>
            <a:extLst>
              <a:ext uri="{FF2B5EF4-FFF2-40B4-BE49-F238E27FC236}">
                <a16:creationId xmlns:a16="http://schemas.microsoft.com/office/drawing/2014/main" id="{A795F50C-0C4E-AF49-9BA1-68DE40312692}"/>
              </a:ext>
            </a:extLst>
          </p:cNvPr>
          <p:cNvPicPr>
            <a:picLocks noChangeAspect="1"/>
          </p:cNvPicPr>
          <p:nvPr>
            <a:audioFile r:link="rId10"/>
            <p:extLst>
              <p:ext uri="{DAA4B4D4-6D71-4841-9C94-3DE7FCFB9230}">
                <p14:media xmlns:p14="http://schemas.microsoft.com/office/powerpoint/2010/main" r:embed="rId9"/>
              </p:ext>
            </p:extLst>
          </p:nvPr>
        </p:nvPicPr>
        <p:blipFill>
          <a:blip r:embed="rId36"/>
          <a:stretch>
            <a:fillRect/>
          </a:stretch>
        </p:blipFill>
        <p:spPr>
          <a:xfrm>
            <a:off x="7632189" y="2516406"/>
            <a:ext cx="812800" cy="812800"/>
          </a:xfrm>
          <a:prstGeom prst="rect">
            <a:avLst/>
          </a:prstGeom>
        </p:spPr>
      </p:pic>
      <p:pic>
        <p:nvPicPr>
          <p:cNvPr id="32" name="drums" descr="drums">
            <a:hlinkClick r:id="" action="ppaction://media"/>
            <a:extLst>
              <a:ext uri="{FF2B5EF4-FFF2-40B4-BE49-F238E27FC236}">
                <a16:creationId xmlns:a16="http://schemas.microsoft.com/office/drawing/2014/main" id="{16E308F9-BBDB-AF44-B9D8-1F5A4A92DA05}"/>
              </a:ext>
            </a:extLst>
          </p:cNvPr>
          <p:cNvPicPr>
            <a:picLocks noChangeAspect="1"/>
          </p:cNvPicPr>
          <p:nvPr>
            <a:audioFile r:link="rId12"/>
            <p:extLst>
              <p:ext uri="{DAA4B4D4-6D71-4841-9C94-3DE7FCFB9230}">
                <p14:media xmlns:p14="http://schemas.microsoft.com/office/powerpoint/2010/main" r:embed="rId11"/>
              </p:ext>
            </p:extLst>
          </p:nvPr>
        </p:nvPicPr>
        <p:blipFill>
          <a:blip r:embed="rId36"/>
          <a:stretch>
            <a:fillRect/>
          </a:stretch>
        </p:blipFill>
        <p:spPr>
          <a:xfrm>
            <a:off x="7632189" y="3436009"/>
            <a:ext cx="812800" cy="812800"/>
          </a:xfrm>
          <a:prstGeom prst="rect">
            <a:avLst/>
          </a:prstGeom>
        </p:spPr>
      </p:pic>
      <p:pic>
        <p:nvPicPr>
          <p:cNvPr id="33" name="bass" descr="bass">
            <a:hlinkClick r:id="" action="ppaction://media"/>
            <a:extLst>
              <a:ext uri="{FF2B5EF4-FFF2-40B4-BE49-F238E27FC236}">
                <a16:creationId xmlns:a16="http://schemas.microsoft.com/office/drawing/2014/main" id="{7A406F21-8999-0742-BCC3-8A3AB20B7D2D}"/>
              </a:ext>
            </a:extLst>
          </p:cNvPr>
          <p:cNvPicPr>
            <a:picLocks noChangeAspect="1"/>
          </p:cNvPicPr>
          <p:nvPr>
            <a:audioFile r:link="rId14"/>
            <p:extLst>
              <p:ext uri="{DAA4B4D4-6D71-4841-9C94-3DE7FCFB9230}">
                <p14:media xmlns:p14="http://schemas.microsoft.com/office/powerpoint/2010/main" r:embed="rId13"/>
              </p:ext>
            </p:extLst>
          </p:nvPr>
        </p:nvPicPr>
        <p:blipFill>
          <a:blip r:embed="rId36"/>
          <a:stretch>
            <a:fillRect/>
          </a:stretch>
        </p:blipFill>
        <p:spPr>
          <a:xfrm>
            <a:off x="7632189" y="4333880"/>
            <a:ext cx="812800" cy="812800"/>
          </a:xfrm>
          <a:prstGeom prst="rect">
            <a:avLst/>
          </a:prstGeom>
        </p:spPr>
      </p:pic>
      <p:pic>
        <p:nvPicPr>
          <p:cNvPr id="34" name="other" descr="other">
            <a:hlinkClick r:id="" action="ppaction://media"/>
            <a:extLst>
              <a:ext uri="{FF2B5EF4-FFF2-40B4-BE49-F238E27FC236}">
                <a16:creationId xmlns:a16="http://schemas.microsoft.com/office/drawing/2014/main" id="{BDF920DA-87CA-294E-AB94-8EA2347FC745}"/>
              </a:ext>
            </a:extLst>
          </p:cNvPr>
          <p:cNvPicPr>
            <a:picLocks noChangeAspect="1"/>
          </p:cNvPicPr>
          <p:nvPr>
            <a:audioFile r:link="rId16"/>
            <p:extLst>
              <p:ext uri="{DAA4B4D4-6D71-4841-9C94-3DE7FCFB9230}">
                <p14:media xmlns:p14="http://schemas.microsoft.com/office/powerpoint/2010/main" r:embed="rId15"/>
              </p:ext>
            </p:extLst>
          </p:nvPr>
        </p:nvPicPr>
        <p:blipFill>
          <a:blip r:embed="rId36"/>
          <a:stretch>
            <a:fillRect/>
          </a:stretch>
        </p:blipFill>
        <p:spPr>
          <a:xfrm>
            <a:off x="7632189" y="5244451"/>
            <a:ext cx="812800" cy="812800"/>
          </a:xfrm>
          <a:prstGeom prst="rect">
            <a:avLst/>
          </a:prstGeom>
        </p:spPr>
      </p:pic>
      <p:pic>
        <p:nvPicPr>
          <p:cNvPr id="35" name="vocals" descr="vocals">
            <a:hlinkClick r:id="" action="ppaction://media"/>
            <a:extLst>
              <a:ext uri="{FF2B5EF4-FFF2-40B4-BE49-F238E27FC236}">
                <a16:creationId xmlns:a16="http://schemas.microsoft.com/office/drawing/2014/main" id="{1791AD85-13C4-CD43-9579-350AB5D5BDAD}"/>
              </a:ext>
            </a:extLst>
          </p:cNvPr>
          <p:cNvPicPr>
            <a:picLocks noChangeAspect="1"/>
          </p:cNvPicPr>
          <p:nvPr>
            <a:audioFile r:link="rId18"/>
            <p:extLst>
              <p:ext uri="{DAA4B4D4-6D71-4841-9C94-3DE7FCFB9230}">
                <p14:media xmlns:p14="http://schemas.microsoft.com/office/powerpoint/2010/main" r:embed="rId17"/>
              </p:ext>
            </p:extLst>
          </p:nvPr>
        </p:nvPicPr>
        <p:blipFill>
          <a:blip r:embed="rId36"/>
          <a:stretch>
            <a:fillRect/>
          </a:stretch>
        </p:blipFill>
        <p:spPr>
          <a:xfrm>
            <a:off x="9099039" y="2516406"/>
            <a:ext cx="812800" cy="812800"/>
          </a:xfrm>
          <a:prstGeom prst="rect">
            <a:avLst/>
          </a:prstGeom>
        </p:spPr>
      </p:pic>
      <p:pic>
        <p:nvPicPr>
          <p:cNvPr id="36" name="drums" descr="drums">
            <a:hlinkClick r:id="" action="ppaction://media"/>
            <a:extLst>
              <a:ext uri="{FF2B5EF4-FFF2-40B4-BE49-F238E27FC236}">
                <a16:creationId xmlns:a16="http://schemas.microsoft.com/office/drawing/2014/main" id="{35C4BF4F-8048-B949-B413-B100E4E022C7}"/>
              </a:ext>
            </a:extLst>
          </p:cNvPr>
          <p:cNvPicPr>
            <a:picLocks noChangeAspect="1"/>
          </p:cNvPicPr>
          <p:nvPr>
            <a:audioFile r:link="rId20"/>
            <p:extLst>
              <p:ext uri="{DAA4B4D4-6D71-4841-9C94-3DE7FCFB9230}">
                <p14:media xmlns:p14="http://schemas.microsoft.com/office/powerpoint/2010/main" r:embed="rId19"/>
              </p:ext>
            </p:extLst>
          </p:nvPr>
        </p:nvPicPr>
        <p:blipFill>
          <a:blip r:embed="rId36"/>
          <a:stretch>
            <a:fillRect/>
          </a:stretch>
        </p:blipFill>
        <p:spPr>
          <a:xfrm>
            <a:off x="9098528" y="3436009"/>
            <a:ext cx="812800" cy="812800"/>
          </a:xfrm>
          <a:prstGeom prst="rect">
            <a:avLst/>
          </a:prstGeom>
        </p:spPr>
      </p:pic>
      <p:pic>
        <p:nvPicPr>
          <p:cNvPr id="37" name="bass" descr="bass">
            <a:hlinkClick r:id="" action="ppaction://media"/>
            <a:extLst>
              <a:ext uri="{FF2B5EF4-FFF2-40B4-BE49-F238E27FC236}">
                <a16:creationId xmlns:a16="http://schemas.microsoft.com/office/drawing/2014/main" id="{2818D1DD-0C1E-8E4D-8E45-4F2B2C36507F}"/>
              </a:ext>
            </a:extLst>
          </p:cNvPr>
          <p:cNvPicPr>
            <a:picLocks noChangeAspect="1"/>
          </p:cNvPicPr>
          <p:nvPr>
            <a:audioFile r:link="rId22"/>
            <p:extLst>
              <p:ext uri="{DAA4B4D4-6D71-4841-9C94-3DE7FCFB9230}">
                <p14:media xmlns:p14="http://schemas.microsoft.com/office/powerpoint/2010/main" r:embed="rId21"/>
              </p:ext>
            </p:extLst>
          </p:nvPr>
        </p:nvPicPr>
        <p:blipFill>
          <a:blip r:embed="rId36"/>
          <a:stretch>
            <a:fillRect/>
          </a:stretch>
        </p:blipFill>
        <p:spPr>
          <a:xfrm>
            <a:off x="9098528" y="4334519"/>
            <a:ext cx="812800" cy="812800"/>
          </a:xfrm>
          <a:prstGeom prst="rect">
            <a:avLst/>
          </a:prstGeom>
        </p:spPr>
      </p:pic>
      <p:pic>
        <p:nvPicPr>
          <p:cNvPr id="38" name="other" descr="other">
            <a:hlinkClick r:id="" action="ppaction://media"/>
            <a:extLst>
              <a:ext uri="{FF2B5EF4-FFF2-40B4-BE49-F238E27FC236}">
                <a16:creationId xmlns:a16="http://schemas.microsoft.com/office/drawing/2014/main" id="{349C197F-7494-5647-AEB6-2D610BE690D0}"/>
              </a:ext>
            </a:extLst>
          </p:cNvPr>
          <p:cNvPicPr>
            <a:picLocks noChangeAspect="1"/>
          </p:cNvPicPr>
          <p:nvPr>
            <a:audioFile r:link="rId24"/>
            <p:extLst>
              <p:ext uri="{DAA4B4D4-6D71-4841-9C94-3DE7FCFB9230}">
                <p14:media xmlns:p14="http://schemas.microsoft.com/office/powerpoint/2010/main" r:embed="rId23"/>
              </p:ext>
            </p:extLst>
          </p:nvPr>
        </p:nvPicPr>
        <p:blipFill>
          <a:blip r:embed="rId36"/>
          <a:stretch>
            <a:fillRect/>
          </a:stretch>
        </p:blipFill>
        <p:spPr>
          <a:xfrm>
            <a:off x="9098528" y="5244451"/>
            <a:ext cx="812800" cy="812800"/>
          </a:xfrm>
          <a:prstGeom prst="rect">
            <a:avLst/>
          </a:prstGeom>
        </p:spPr>
      </p:pic>
      <p:pic>
        <p:nvPicPr>
          <p:cNvPr id="39" name="vocals" descr="vocals">
            <a:hlinkClick r:id="" action="ppaction://media"/>
            <a:extLst>
              <a:ext uri="{FF2B5EF4-FFF2-40B4-BE49-F238E27FC236}">
                <a16:creationId xmlns:a16="http://schemas.microsoft.com/office/drawing/2014/main" id="{9896886B-E1C6-3541-A67B-3333CBE54BB6}"/>
              </a:ext>
            </a:extLst>
          </p:cNvPr>
          <p:cNvPicPr>
            <a:picLocks noChangeAspect="1"/>
          </p:cNvPicPr>
          <p:nvPr>
            <a:audioFile r:link="rId26"/>
            <p:extLst>
              <p:ext uri="{DAA4B4D4-6D71-4841-9C94-3DE7FCFB9230}">
                <p14:media xmlns:p14="http://schemas.microsoft.com/office/powerpoint/2010/main" r:embed="rId25"/>
              </p:ext>
            </p:extLst>
          </p:nvPr>
        </p:nvPicPr>
        <p:blipFill>
          <a:blip r:embed="rId36"/>
          <a:stretch>
            <a:fillRect/>
          </a:stretch>
        </p:blipFill>
        <p:spPr>
          <a:xfrm>
            <a:off x="10565889" y="2516406"/>
            <a:ext cx="812800" cy="812800"/>
          </a:xfrm>
          <a:prstGeom prst="rect">
            <a:avLst/>
          </a:prstGeom>
        </p:spPr>
      </p:pic>
      <p:pic>
        <p:nvPicPr>
          <p:cNvPr id="40" name="drums" descr="drums">
            <a:hlinkClick r:id="" action="ppaction://media"/>
            <a:extLst>
              <a:ext uri="{FF2B5EF4-FFF2-40B4-BE49-F238E27FC236}">
                <a16:creationId xmlns:a16="http://schemas.microsoft.com/office/drawing/2014/main" id="{3901E68B-1A87-584B-B456-1A26A3F10CDF}"/>
              </a:ext>
            </a:extLst>
          </p:cNvPr>
          <p:cNvPicPr>
            <a:picLocks noChangeAspect="1"/>
          </p:cNvPicPr>
          <p:nvPr>
            <a:audioFile r:link="rId28"/>
            <p:extLst>
              <p:ext uri="{DAA4B4D4-6D71-4841-9C94-3DE7FCFB9230}">
                <p14:media xmlns:p14="http://schemas.microsoft.com/office/powerpoint/2010/main" r:embed="rId27"/>
              </p:ext>
            </p:extLst>
          </p:nvPr>
        </p:nvPicPr>
        <p:blipFill>
          <a:blip r:embed="rId36"/>
          <a:stretch>
            <a:fillRect/>
          </a:stretch>
        </p:blipFill>
        <p:spPr>
          <a:xfrm>
            <a:off x="10564867" y="3429000"/>
            <a:ext cx="812800" cy="812800"/>
          </a:xfrm>
          <a:prstGeom prst="rect">
            <a:avLst/>
          </a:prstGeom>
        </p:spPr>
      </p:pic>
      <p:pic>
        <p:nvPicPr>
          <p:cNvPr id="41" name="bass" descr="bass">
            <a:hlinkClick r:id="" action="ppaction://media"/>
            <a:extLst>
              <a:ext uri="{FF2B5EF4-FFF2-40B4-BE49-F238E27FC236}">
                <a16:creationId xmlns:a16="http://schemas.microsoft.com/office/drawing/2014/main" id="{867E7ECC-4102-3D4E-9889-D3B17C33B944}"/>
              </a:ext>
            </a:extLst>
          </p:cNvPr>
          <p:cNvPicPr>
            <a:picLocks noChangeAspect="1"/>
          </p:cNvPicPr>
          <p:nvPr>
            <a:audioFile r:link="rId30"/>
            <p:extLst>
              <p:ext uri="{DAA4B4D4-6D71-4841-9C94-3DE7FCFB9230}">
                <p14:media xmlns:p14="http://schemas.microsoft.com/office/powerpoint/2010/main" r:embed="rId29"/>
              </p:ext>
            </p:extLst>
          </p:nvPr>
        </p:nvPicPr>
        <p:blipFill>
          <a:blip r:embed="rId36"/>
          <a:stretch>
            <a:fillRect/>
          </a:stretch>
        </p:blipFill>
        <p:spPr>
          <a:xfrm>
            <a:off x="10564867" y="4333880"/>
            <a:ext cx="812800" cy="812800"/>
          </a:xfrm>
          <a:prstGeom prst="rect">
            <a:avLst/>
          </a:prstGeom>
        </p:spPr>
      </p:pic>
      <p:pic>
        <p:nvPicPr>
          <p:cNvPr id="42" name="other" descr="other">
            <a:hlinkClick r:id="" action="ppaction://media"/>
            <a:extLst>
              <a:ext uri="{FF2B5EF4-FFF2-40B4-BE49-F238E27FC236}">
                <a16:creationId xmlns:a16="http://schemas.microsoft.com/office/drawing/2014/main" id="{523C80A7-C985-0942-ABDD-2ABD77C1838A}"/>
              </a:ext>
            </a:extLst>
          </p:cNvPr>
          <p:cNvPicPr>
            <a:picLocks noChangeAspect="1"/>
          </p:cNvPicPr>
          <p:nvPr>
            <a:audioFile r:link="rId32"/>
            <p:extLst>
              <p:ext uri="{DAA4B4D4-6D71-4841-9C94-3DE7FCFB9230}">
                <p14:media xmlns:p14="http://schemas.microsoft.com/office/powerpoint/2010/main" r:embed="rId31"/>
              </p:ext>
            </p:extLst>
          </p:nvPr>
        </p:nvPicPr>
        <p:blipFill>
          <a:blip r:embed="rId36"/>
          <a:stretch>
            <a:fillRect/>
          </a:stretch>
        </p:blipFill>
        <p:spPr>
          <a:xfrm>
            <a:off x="10567368" y="5244451"/>
            <a:ext cx="812800" cy="812800"/>
          </a:xfrm>
          <a:prstGeom prst="rect">
            <a:avLst/>
          </a:prstGeom>
        </p:spPr>
      </p:pic>
      <p:sp>
        <p:nvSpPr>
          <p:cNvPr id="43" name="Segnaposto numero diapositiva 42">
            <a:extLst>
              <a:ext uri="{FF2B5EF4-FFF2-40B4-BE49-F238E27FC236}">
                <a16:creationId xmlns:a16="http://schemas.microsoft.com/office/drawing/2014/main" id="{6D55BF28-CA17-604A-858D-5F6D0EA33026}"/>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4015729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5" name="Straight Connector 3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7" name="Rectangle 36">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01C05994-82DC-0246-B380-CA4ADA881C3E}"/>
              </a:ext>
            </a:extLst>
          </p:cNvPr>
          <p:cNvSpPr>
            <a:spLocks noGrp="1"/>
          </p:cNvSpPr>
          <p:nvPr>
            <p:ph type="title"/>
          </p:nvPr>
        </p:nvSpPr>
        <p:spPr>
          <a:xfrm>
            <a:off x="878911" y="643468"/>
            <a:ext cx="3177847" cy="1674180"/>
          </a:xfrm>
        </p:spPr>
        <p:txBody>
          <a:bodyPr vert="horz" lIns="91440" tIns="45720" rIns="91440" bIns="45720" rtlCol="0" anchor="b">
            <a:normAutofit/>
          </a:bodyPr>
          <a:lstStyle/>
          <a:p>
            <a:r>
              <a:rPr lang="en-US" sz="4000"/>
              <a:t>Model</a:t>
            </a:r>
          </a:p>
        </p:txBody>
      </p:sp>
      <p:cxnSp>
        <p:nvCxnSpPr>
          <p:cNvPr id="39" name="Straight Connector 38">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Segnaposto contenuto 2">
            <a:extLst>
              <a:ext uri="{FF2B5EF4-FFF2-40B4-BE49-F238E27FC236}">
                <a16:creationId xmlns:a16="http://schemas.microsoft.com/office/drawing/2014/main" id="{F565677B-029C-DC44-910F-02FB8D4FBDA2}"/>
              </a:ext>
            </a:extLst>
          </p:cNvPr>
          <p:cNvSpPr>
            <a:spLocks noGrp="1"/>
          </p:cNvSpPr>
          <p:nvPr>
            <p:ph sz="half" idx="1"/>
          </p:nvPr>
        </p:nvSpPr>
        <p:spPr>
          <a:xfrm>
            <a:off x="858064" y="2639379"/>
            <a:ext cx="3984869" cy="3575145"/>
          </a:xfrm>
        </p:spPr>
        <p:txBody>
          <a:bodyPr vert="horz" lIns="0" tIns="45720" rIns="0" bIns="45720" rtlCol="0">
            <a:normAutofit/>
          </a:bodyPr>
          <a:lstStyle/>
          <a:p>
            <a:pPr algn="just">
              <a:lnSpc>
                <a:spcPct val="90000"/>
              </a:lnSpc>
            </a:pPr>
            <a:r>
              <a:rPr lang="en-US"/>
              <a:t>Demucs is a model for music source separation. It takes in input a stereo mixture and produces in output four stereo tracks, one for each source (</a:t>
            </a:r>
            <a:r>
              <a:rPr lang="en-US" i="1"/>
              <a:t>vocals</a:t>
            </a:r>
            <a:r>
              <a:rPr lang="en-US"/>
              <a:t>, </a:t>
            </a:r>
            <a:r>
              <a:rPr lang="en-US" i="1"/>
              <a:t>drums</a:t>
            </a:r>
            <a:r>
              <a:rPr lang="en-US"/>
              <a:t>, </a:t>
            </a:r>
            <a:r>
              <a:rPr lang="en-US" i="1"/>
              <a:t>bass</a:t>
            </a:r>
            <a:r>
              <a:rPr lang="en-US"/>
              <a:t> and </a:t>
            </a:r>
            <a:r>
              <a:rPr lang="en-US" i="1"/>
              <a:t>others</a:t>
            </a:r>
            <a:r>
              <a:rPr lang="en-US"/>
              <a:t>).</a:t>
            </a:r>
          </a:p>
          <a:p>
            <a:pPr algn="just">
              <a:lnSpc>
                <a:spcPct val="90000"/>
              </a:lnSpc>
            </a:pPr>
            <a:r>
              <a:rPr lang="en-US"/>
              <a:t>It is composed of:</a:t>
            </a:r>
          </a:p>
          <a:p>
            <a:pPr lvl="1" algn="just">
              <a:lnSpc>
                <a:spcPct val="90000"/>
              </a:lnSpc>
              <a:buFont typeface="Calibri" panose="020F0502020204030204" pitchFamily="34" charset="0"/>
              <a:buChar char="•"/>
            </a:pPr>
            <a:r>
              <a:rPr lang="en-US" sz="1800"/>
              <a:t>a convolutional encoder</a:t>
            </a:r>
          </a:p>
          <a:p>
            <a:pPr lvl="1" algn="just">
              <a:lnSpc>
                <a:spcPct val="90000"/>
              </a:lnSpc>
              <a:buFont typeface="Calibri" panose="020F0502020204030204" pitchFamily="34" charset="0"/>
              <a:buChar char="•"/>
            </a:pPr>
            <a:r>
              <a:rPr lang="en-US" sz="1800"/>
              <a:t>a bidirectional LSTM</a:t>
            </a:r>
          </a:p>
          <a:p>
            <a:pPr lvl="1" algn="just">
              <a:lnSpc>
                <a:spcPct val="90000"/>
              </a:lnSpc>
              <a:buFont typeface="Calibri" panose="020F0502020204030204" pitchFamily="34" charset="0"/>
              <a:buChar char="•"/>
            </a:pPr>
            <a:r>
              <a:rPr lang="en-US" sz="1800"/>
              <a:t>a convolutional decoder</a:t>
            </a:r>
          </a:p>
          <a:p>
            <a:pPr algn="just">
              <a:lnSpc>
                <a:spcPct val="90000"/>
              </a:lnSpc>
            </a:pPr>
            <a:r>
              <a:rPr lang="en-US"/>
              <a:t>with the encoder and decoder linked with skip U-Net connections.</a:t>
            </a:r>
            <a:endParaRPr lang="en-US" dirty="0"/>
          </a:p>
        </p:txBody>
      </p:sp>
      <p:sp>
        <p:nvSpPr>
          <p:cNvPr id="41" name="Rectangle 40">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8" name="Gruppo 27">
            <a:extLst>
              <a:ext uri="{FF2B5EF4-FFF2-40B4-BE49-F238E27FC236}">
                <a16:creationId xmlns:a16="http://schemas.microsoft.com/office/drawing/2014/main" id="{B9CB04BF-8DEA-3044-BFAD-C2D233716F6B}"/>
              </a:ext>
            </a:extLst>
          </p:cNvPr>
          <p:cNvGrpSpPr/>
          <p:nvPr/>
        </p:nvGrpSpPr>
        <p:grpSpPr>
          <a:xfrm>
            <a:off x="5126773" y="605047"/>
            <a:ext cx="6786806" cy="5225622"/>
            <a:chOff x="254000" y="1174388"/>
            <a:chExt cx="6900086" cy="5312843"/>
          </a:xfrm>
        </p:grpSpPr>
        <p:pic>
          <p:nvPicPr>
            <p:cNvPr id="25" name="Immagine 24">
              <a:extLst>
                <a:ext uri="{FF2B5EF4-FFF2-40B4-BE49-F238E27FC236}">
                  <a16:creationId xmlns:a16="http://schemas.microsoft.com/office/drawing/2014/main" id="{A2E72388-EF39-A544-BBE2-CA75447060DA}"/>
                </a:ext>
              </a:extLst>
            </p:cNvPr>
            <p:cNvPicPr>
              <a:picLocks noChangeAspect="1"/>
            </p:cNvPicPr>
            <p:nvPr/>
          </p:nvPicPr>
          <p:blipFill rotWithShape="1">
            <a:blip r:embed="rId2"/>
            <a:srcRect b="51108"/>
            <a:stretch/>
          </p:blipFill>
          <p:spPr>
            <a:xfrm>
              <a:off x="254000" y="4660840"/>
              <a:ext cx="3450043" cy="1826391"/>
            </a:xfrm>
            <a:prstGeom prst="rect">
              <a:avLst/>
            </a:prstGeom>
          </p:spPr>
        </p:pic>
        <p:pic>
          <p:nvPicPr>
            <p:cNvPr id="26" name="Immagine 25">
              <a:extLst>
                <a:ext uri="{FF2B5EF4-FFF2-40B4-BE49-F238E27FC236}">
                  <a16:creationId xmlns:a16="http://schemas.microsoft.com/office/drawing/2014/main" id="{DA41B170-FEE4-2047-91FF-4745340C7E00}"/>
                </a:ext>
              </a:extLst>
            </p:cNvPr>
            <p:cNvPicPr>
              <a:picLocks noChangeAspect="1"/>
            </p:cNvPicPr>
            <p:nvPr/>
          </p:nvPicPr>
          <p:blipFill rotWithShape="1">
            <a:blip r:embed="rId2"/>
            <a:srcRect t="57098" b="-1598"/>
            <a:stretch/>
          </p:blipFill>
          <p:spPr>
            <a:xfrm>
              <a:off x="3704043" y="4800138"/>
              <a:ext cx="3450043" cy="1662321"/>
            </a:xfrm>
            <a:prstGeom prst="rect">
              <a:avLst/>
            </a:prstGeom>
          </p:spPr>
        </p:pic>
        <p:pic>
          <p:nvPicPr>
            <p:cNvPr id="27" name="Segnaposto contenuto 22">
              <a:extLst>
                <a:ext uri="{FF2B5EF4-FFF2-40B4-BE49-F238E27FC236}">
                  <a16:creationId xmlns:a16="http://schemas.microsoft.com/office/drawing/2014/main" id="{C0122707-7E56-864C-8DEA-197ABDAE9E41}"/>
                </a:ext>
              </a:extLst>
            </p:cNvPr>
            <p:cNvPicPr>
              <a:picLocks noChangeAspect="1"/>
            </p:cNvPicPr>
            <p:nvPr/>
          </p:nvPicPr>
          <p:blipFill rotWithShape="1">
            <a:blip r:embed="rId3"/>
            <a:srcRect r="-168"/>
            <a:stretch/>
          </p:blipFill>
          <p:spPr>
            <a:xfrm>
              <a:off x="1183908" y="1174388"/>
              <a:ext cx="4646449" cy="3441082"/>
            </a:xfrm>
            <a:prstGeom prst="rect">
              <a:avLst/>
            </a:prstGeom>
          </p:spPr>
        </p:pic>
      </p:grpSp>
      <p:sp>
        <p:nvSpPr>
          <p:cNvPr id="31" name="Segnaposto numero diapositiva 30">
            <a:extLst>
              <a:ext uri="{FF2B5EF4-FFF2-40B4-BE49-F238E27FC236}">
                <a16:creationId xmlns:a16="http://schemas.microsoft.com/office/drawing/2014/main" id="{DCCF51FD-6FFB-194B-9B3A-9DE22F22AF1B}"/>
              </a:ext>
            </a:extLst>
          </p:cNvPr>
          <p:cNvSpPr>
            <a:spLocks noGrp="1"/>
          </p:cNvSpPr>
          <p:nvPr>
            <p:ph type="sldNum" sz="quarter" idx="12"/>
          </p:nvPr>
        </p:nvSpPr>
        <p:spPr/>
        <p:txBody>
          <a:bodyPr/>
          <a:lstStyle/>
          <a:p>
            <a:fld id="{3A98EE3D-8CD1-4C3F-BD1C-C98C9596463C}" type="slidenum">
              <a:rPr lang="en-US" smtClean="0"/>
              <a:t>1</a:t>
            </a:fld>
            <a:endParaRPr lang="en-US" dirty="0"/>
          </a:p>
        </p:txBody>
      </p:sp>
    </p:spTree>
    <p:extLst>
      <p:ext uri="{BB962C8B-B14F-4D97-AF65-F5344CB8AC3E}">
        <p14:creationId xmlns:p14="http://schemas.microsoft.com/office/powerpoint/2010/main" val="529528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a:t>Dataset</a:t>
            </a:r>
          </a:p>
        </p:txBody>
      </p:sp>
      <p:sp>
        <p:nvSpPr>
          <p:cNvPr id="3" name="Segnaposto contenuto 2">
            <a:extLst>
              <a:ext uri="{FF2B5EF4-FFF2-40B4-BE49-F238E27FC236}">
                <a16:creationId xmlns:a16="http://schemas.microsoft.com/office/drawing/2014/main" id="{F66512A8-C348-AE4D-9265-F397E6A9FA99}"/>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model has been trained using the </a:t>
            </a:r>
            <a:r>
              <a:rPr lang="en-US" sz="2000" i="1" dirty="0"/>
              <a:t>musdb18</a:t>
            </a:r>
            <a:r>
              <a:rPr lang="en-US" sz="2000" dirty="0"/>
              <a:t> dataset, that contains:</a:t>
            </a:r>
          </a:p>
          <a:p>
            <a:pPr lvl="1" algn="just">
              <a:spcAft>
                <a:spcPts val="600"/>
              </a:spcAft>
              <a:buFont typeface="Arial" panose="020B0604020202020204" pitchFamily="34" charset="0"/>
              <a:buChar char="•"/>
            </a:pPr>
            <a:r>
              <a:rPr lang="en-US" sz="2000" dirty="0"/>
              <a:t>84 songs for training</a:t>
            </a:r>
          </a:p>
          <a:p>
            <a:pPr lvl="1" algn="just">
              <a:spcAft>
                <a:spcPts val="600"/>
              </a:spcAft>
              <a:buFont typeface="Arial" panose="020B0604020202020204" pitchFamily="34" charset="0"/>
              <a:buChar char="•"/>
            </a:pPr>
            <a:r>
              <a:rPr lang="en-US" sz="2000" dirty="0"/>
              <a:t>16 songs for validation</a:t>
            </a:r>
          </a:p>
          <a:p>
            <a:pPr lvl="1" algn="just">
              <a:spcAft>
                <a:spcPts val="600"/>
              </a:spcAft>
              <a:buFont typeface="Arial" panose="020B0604020202020204" pitchFamily="34" charset="0"/>
              <a:buChar char="•"/>
            </a:pPr>
            <a:r>
              <a:rPr lang="en-US" sz="2000" dirty="0"/>
              <a:t>50 songs for testing</a:t>
            </a:r>
          </a:p>
          <a:p>
            <a:pPr algn="just">
              <a:spcAft>
                <a:spcPts val="600"/>
              </a:spcAft>
            </a:pPr>
            <a:r>
              <a:rPr lang="en-US" sz="2000" dirty="0"/>
              <a:t>For each song it has the four sources (</a:t>
            </a:r>
            <a:r>
              <a:rPr lang="en-US" sz="2000" i="1" dirty="0"/>
              <a:t>vocals</a:t>
            </a:r>
            <a:r>
              <a:rPr lang="en-US" sz="2000" dirty="0"/>
              <a:t>, </a:t>
            </a:r>
            <a:r>
              <a:rPr lang="en-US" sz="2000" i="1" dirty="0"/>
              <a:t>drums</a:t>
            </a:r>
            <a:r>
              <a:rPr lang="en-US" sz="2000" dirty="0"/>
              <a:t>, </a:t>
            </a:r>
            <a:r>
              <a:rPr lang="en-US" sz="2000" i="1" dirty="0"/>
              <a:t>bass</a:t>
            </a:r>
            <a:r>
              <a:rPr lang="en-US" sz="2000" dirty="0"/>
              <a:t> and </a:t>
            </a:r>
            <a:r>
              <a:rPr lang="en-US" sz="2000" i="1" dirty="0"/>
              <a:t>others</a:t>
            </a:r>
            <a:r>
              <a:rPr lang="en-US" sz="2000" dirty="0"/>
              <a:t>) plus the mixture, that is the sum of the sources.</a:t>
            </a:r>
          </a:p>
          <a:p>
            <a:pPr algn="just">
              <a:spcAft>
                <a:spcPts val="600"/>
              </a:spcAft>
            </a:pPr>
            <a:r>
              <a:rPr lang="en-US" sz="2000" dirty="0"/>
              <a:t>A limited number of 11-second chunks are extracted from each song to form the training set.</a:t>
            </a:r>
          </a:p>
        </p:txBody>
      </p:sp>
      <p:sp>
        <p:nvSpPr>
          <p:cNvPr id="4" name="Segnaposto numero diapositiva 3">
            <a:extLst>
              <a:ext uri="{FF2B5EF4-FFF2-40B4-BE49-F238E27FC236}">
                <a16:creationId xmlns:a16="http://schemas.microsoft.com/office/drawing/2014/main" id="{820B0ACF-2D2F-9044-B361-708E64BC5D62}"/>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2312475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1097280" y="286602"/>
            <a:ext cx="10058400" cy="1454400"/>
          </a:xfrm>
        </p:spPr>
        <p:txBody>
          <a:bodyPr/>
          <a:lstStyle/>
          <a:p>
            <a:r>
              <a:rPr lang="en-US" dirty="0"/>
              <a:t>Augmentation</a:t>
            </a:r>
          </a:p>
        </p:txBody>
      </p:sp>
      <p:sp>
        <p:nvSpPr>
          <p:cNvPr id="7" name="Segnaposto contenuto 2">
            <a:extLst>
              <a:ext uri="{FF2B5EF4-FFF2-40B4-BE49-F238E27FC236}">
                <a16:creationId xmlns:a16="http://schemas.microsoft.com/office/drawing/2014/main" id="{5AB37961-F22F-F349-A623-DA19532AE937}"/>
              </a:ext>
            </a:extLst>
          </p:cNvPr>
          <p:cNvSpPr txBox="1">
            <a:spLocks/>
          </p:cNvSpPr>
          <p:nvPr/>
        </p:nvSpPr>
        <p:spPr>
          <a:xfrm>
            <a:off x="1013552" y="2043113"/>
            <a:ext cx="10330724" cy="4086225"/>
          </a:xfrm>
          <a:prstGeom prst="rect">
            <a:avLst/>
          </a:prstGeom>
          <a:solidFill>
            <a:schemeClr val="bg1">
              <a:alpha val="90000"/>
            </a:schemeClr>
          </a:solidFill>
        </p:spPr>
        <p:txBody>
          <a:bodyPr vert="horz" lIns="108000" tIns="180000" rIns="180000" bIns="180000" rtlCol="0" anchor="ctr" anchorCtr="0">
            <a:no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Aft>
                <a:spcPts val="600"/>
              </a:spcAft>
            </a:pPr>
            <a:r>
              <a:rPr lang="en-US" sz="2000" dirty="0"/>
              <a:t>The data is normalized using z-score normalization.</a:t>
            </a:r>
          </a:p>
          <a:p>
            <a:pPr>
              <a:spcAft>
                <a:spcPts val="600"/>
              </a:spcAft>
            </a:pPr>
            <a:r>
              <a:rPr lang="en-US" sz="2000" dirty="0"/>
              <a:t>Then the following data augmentation is performed:</a:t>
            </a:r>
          </a:p>
          <a:p>
            <a:pPr lvl="1">
              <a:spcAft>
                <a:spcPts val="600"/>
              </a:spcAft>
              <a:buFont typeface="Arial" panose="020B0604020202020204" pitchFamily="34" charset="0"/>
              <a:buChar char="•"/>
            </a:pPr>
            <a:r>
              <a:rPr lang="en-US" sz="2000" dirty="0"/>
              <a:t>randomly flipping the audio channels</a:t>
            </a:r>
          </a:p>
          <a:p>
            <a:pPr lvl="1">
              <a:spcAft>
                <a:spcPts val="600"/>
              </a:spcAft>
              <a:buFont typeface="Arial" panose="020B0604020202020204" pitchFamily="34" charset="0"/>
              <a:buChar char="•"/>
            </a:pPr>
            <a:r>
              <a:rPr lang="en-US" sz="2000" dirty="0"/>
              <a:t>randomly flipping </a:t>
            </a:r>
            <a:r>
              <a:rPr lang="en-US" sz="2000"/>
              <a:t>the sign</a:t>
            </a:r>
            <a:endParaRPr lang="en-US" sz="2000" dirty="0"/>
          </a:p>
          <a:p>
            <a:pPr lvl="1">
              <a:spcAft>
                <a:spcPts val="600"/>
              </a:spcAft>
              <a:buFont typeface="Arial" panose="020B0604020202020204" pitchFamily="34" charset="0"/>
              <a:buChar char="•"/>
            </a:pPr>
            <a:r>
              <a:rPr lang="en-US" sz="2000" dirty="0"/>
              <a:t>shuffling the sources within a batch</a:t>
            </a:r>
          </a:p>
        </p:txBody>
      </p:sp>
      <p:sp>
        <p:nvSpPr>
          <p:cNvPr id="8" name="Segnaposto numero diapositiva 7">
            <a:extLst>
              <a:ext uri="{FF2B5EF4-FFF2-40B4-BE49-F238E27FC236}">
                <a16:creationId xmlns:a16="http://schemas.microsoft.com/office/drawing/2014/main" id="{475A5242-E215-D84A-870C-42321CF2B5F2}"/>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3522916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dirty="0"/>
              <a:t>Weight initialization</a:t>
            </a:r>
          </a:p>
        </p:txBody>
      </p:sp>
      <p:sp>
        <p:nvSpPr>
          <p:cNvPr id="7" name="Segnaposto contenuto 2">
            <a:extLst>
              <a:ext uri="{FF2B5EF4-FFF2-40B4-BE49-F238E27FC236}">
                <a16:creationId xmlns:a16="http://schemas.microsoft.com/office/drawing/2014/main" id="{6A5F4DB7-C75A-FC42-955E-A4433C47757E}"/>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weight of the convolutions are at first initialized at random and then rescaled in order to get their standard deviation closer to a target value of a = 0.1. </a:t>
            </a:r>
          </a:p>
          <a:p>
            <a:pPr algn="just">
              <a:spcAft>
                <a:spcPts val="600"/>
              </a:spcAft>
            </a:pPr>
            <a:r>
              <a:rPr lang="en-US" sz="2000" dirty="0"/>
              <a:t>This is done as follows: </a:t>
            </a:r>
          </a:p>
          <a:p>
            <a:pPr algn="just">
              <a:spcAft>
                <a:spcPts val="600"/>
              </a:spcAft>
            </a:pPr>
            <a:r>
              <a:rPr lang="en-US" sz="2000" dirty="0"/>
              <a:t>let’s denote with </a:t>
            </a:r>
            <a:r>
              <a:rPr lang="en-US" sz="2000" i="1" dirty="0">
                <a:latin typeface="Cambria Math" panose="02040503050406030204" pitchFamily="18" charset="0"/>
                <a:ea typeface="Cambria Math" panose="02040503050406030204" pitchFamily="18" charset="0"/>
              </a:rPr>
              <a:t>w</a:t>
            </a:r>
            <a:r>
              <a:rPr lang="en-US" sz="2000" dirty="0"/>
              <a:t> the initial value of a weight. We then compute </a:t>
            </a:r>
            <a:r>
              <a:rPr lang="el-GR" sz="2000" i="1" dirty="0">
                <a:latin typeface="Cambria Math" panose="02040503050406030204" pitchFamily="18" charset="0"/>
                <a:ea typeface="Cambria Math" panose="02040503050406030204" pitchFamily="18" charset="0"/>
              </a:rPr>
              <a:t>α = </a:t>
            </a:r>
            <a:r>
              <a:rPr lang="en-US" sz="2000" i="1" dirty="0">
                <a:latin typeface="Cambria Math" panose="02040503050406030204" pitchFamily="18" charset="0"/>
                <a:ea typeface="Cambria Math" panose="02040503050406030204" pitchFamily="18" charset="0"/>
              </a:rPr>
              <a:t>std(w)/a </a:t>
            </a:r>
            <a:r>
              <a:rPr lang="en-US" sz="2000" dirty="0"/>
              <a:t>and replace </a:t>
            </a:r>
            <a:r>
              <a:rPr lang="en-US" sz="2000" i="1" dirty="0">
                <a:latin typeface="Cambria Math" panose="02040503050406030204" pitchFamily="18" charset="0"/>
                <a:ea typeface="Cambria Math" panose="02040503050406030204" pitchFamily="18" charset="0"/>
              </a:rPr>
              <a:t>w</a:t>
            </a:r>
            <a:r>
              <a:rPr lang="en-US" sz="2000" dirty="0"/>
              <a:t> with </a:t>
            </a:r>
            <a:r>
              <a:rPr lang="en-US" sz="2000" i="1" dirty="0">
                <a:latin typeface="Cambria Math" panose="02040503050406030204" pitchFamily="18" charset="0"/>
                <a:ea typeface="Cambria Math" panose="02040503050406030204" pitchFamily="18" charset="0"/>
              </a:rPr>
              <a:t>w′ = w/√</a:t>
            </a:r>
            <a:r>
              <a:rPr lang="el-GR" sz="2000" i="1" dirty="0">
                <a:latin typeface="Cambria Math" panose="02040503050406030204" pitchFamily="18" charset="0"/>
                <a:ea typeface="Cambria Math" panose="02040503050406030204" pitchFamily="18" charset="0"/>
              </a:rPr>
              <a:t>α</a:t>
            </a:r>
            <a:r>
              <a:rPr lang="el-GR" sz="2000" dirty="0"/>
              <a:t>.</a:t>
            </a:r>
          </a:p>
        </p:txBody>
      </p:sp>
      <p:sp>
        <p:nvSpPr>
          <p:cNvPr id="8" name="Segnaposto numero diapositiva 7">
            <a:extLst>
              <a:ext uri="{FF2B5EF4-FFF2-40B4-BE49-F238E27FC236}">
                <a16:creationId xmlns:a16="http://schemas.microsoft.com/office/drawing/2014/main" id="{46BCBB84-D2DE-CD43-8CC1-39A983602EAB}"/>
              </a:ext>
            </a:extLst>
          </p:cNvPr>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4230883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1098000" y="288000"/>
            <a:ext cx="10058400" cy="1450757"/>
          </a:xfrm>
        </p:spPr>
        <p:txBody>
          <a:bodyPr/>
          <a:lstStyle/>
          <a:p>
            <a:r>
              <a:rPr lang="en-US" dirty="0"/>
              <a:t>Loss function</a:t>
            </a:r>
          </a:p>
        </p:txBody>
      </p:sp>
      <p:sp>
        <p:nvSpPr>
          <p:cNvPr id="9" name="Segnaposto contenuto 2">
            <a:extLst>
              <a:ext uri="{FF2B5EF4-FFF2-40B4-BE49-F238E27FC236}">
                <a16:creationId xmlns:a16="http://schemas.microsoft.com/office/drawing/2014/main" id="{1CBDBAFF-0EE0-E143-87BD-357EFC7350A5}"/>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paper suggests two possible loss functions to use:</a:t>
            </a:r>
          </a:p>
          <a:p>
            <a:pPr marL="749808" lvl="1" indent="-457200" algn="just">
              <a:lnSpc>
                <a:spcPct val="300000"/>
              </a:lnSpc>
              <a:spcAft>
                <a:spcPts val="600"/>
              </a:spcAft>
              <a:buFont typeface="+mj-lt"/>
              <a:buAutoNum type="arabicPeriod"/>
            </a:pPr>
            <a:r>
              <a:rPr lang="en-US" sz="2000" dirty="0"/>
              <a:t>the average absolute error</a:t>
            </a:r>
          </a:p>
          <a:p>
            <a:pPr marL="749808" lvl="1" indent="-457200" algn="just">
              <a:lnSpc>
                <a:spcPct val="300000"/>
              </a:lnSpc>
              <a:spcAft>
                <a:spcPts val="600"/>
              </a:spcAft>
              <a:buFont typeface="+mj-lt"/>
              <a:buAutoNum type="arabicPeriod"/>
            </a:pPr>
            <a:r>
              <a:rPr lang="en-US" sz="2000" dirty="0"/>
              <a:t>the average mean square error </a:t>
            </a:r>
          </a:p>
          <a:p>
            <a:pPr algn="just">
              <a:spcAft>
                <a:spcPts val="600"/>
              </a:spcAft>
            </a:pPr>
            <a:r>
              <a:rPr lang="en-US" sz="2000" dirty="0"/>
              <a:t>where </a:t>
            </a:r>
            <a:r>
              <a:rPr lang="en-US" sz="2000" i="1" dirty="0" err="1">
                <a:latin typeface="Cambria Math" panose="02040503050406030204" pitchFamily="18" charset="0"/>
                <a:ea typeface="Cambria Math" panose="02040503050406030204" pitchFamily="18" charset="0"/>
              </a:rPr>
              <a:t>x</a:t>
            </a:r>
            <a:r>
              <a:rPr lang="en-US" sz="2000" i="1" baseline="-25000" dirty="0" err="1">
                <a:latin typeface="Cambria Math" panose="02040503050406030204" pitchFamily="18" charset="0"/>
                <a:ea typeface="Cambria Math" panose="02040503050406030204" pitchFamily="18" charset="0"/>
              </a:rPr>
              <a:t>s</a:t>
            </a:r>
            <a:r>
              <a:rPr lang="en-US" sz="2000" dirty="0"/>
              <a:t> is a waveform containing </a:t>
            </a:r>
            <a:r>
              <a:rPr lang="en-US" sz="2000" i="1" dirty="0">
                <a:latin typeface="Cambria Math" panose="02040503050406030204" pitchFamily="18" charset="0"/>
                <a:ea typeface="Cambria Math" panose="02040503050406030204" pitchFamily="18" charset="0"/>
              </a:rPr>
              <a:t>T</a:t>
            </a:r>
            <a:r>
              <a:rPr lang="en-US" sz="2000" dirty="0"/>
              <a:t> samples corresponding to the source </a:t>
            </a:r>
            <a:r>
              <a:rPr lang="en-US" sz="2000" i="1" dirty="0">
                <a:latin typeface="Cambria Math" panose="02040503050406030204" pitchFamily="18" charset="0"/>
                <a:ea typeface="Cambria Math" panose="02040503050406030204" pitchFamily="18" charset="0"/>
              </a:rPr>
              <a:t>s</a:t>
            </a:r>
            <a:r>
              <a:rPr lang="en-US" sz="2000" dirty="0"/>
              <a:t>, </a:t>
            </a:r>
            <a:r>
              <a:rPr lang="en-US" sz="2000" i="1" dirty="0" err="1">
                <a:latin typeface="Cambria Math" panose="02040503050406030204" pitchFamily="18" charset="0"/>
                <a:ea typeface="Cambria Math" panose="02040503050406030204" pitchFamily="18" charset="0"/>
              </a:rPr>
              <a:t>x̂</a:t>
            </a:r>
            <a:r>
              <a:rPr lang="en-US" sz="2000" i="1" baseline="-25000" dirty="0" err="1">
                <a:latin typeface="Cambria Math" panose="02040503050406030204" pitchFamily="18" charset="0"/>
                <a:ea typeface="Cambria Math" panose="02040503050406030204" pitchFamily="18" charset="0"/>
              </a:rPr>
              <a:t>s</a:t>
            </a:r>
            <a:r>
              <a:rPr lang="en-US" sz="2000" dirty="0"/>
              <a:t> is a predicted waveform and the subscript </a:t>
            </a:r>
            <a:r>
              <a:rPr lang="en-US" sz="2000" i="1" dirty="0">
                <a:latin typeface="Cambria Math" panose="02040503050406030204" pitchFamily="18" charset="0"/>
                <a:ea typeface="Cambria Math" panose="02040503050406030204" pitchFamily="18" charset="0"/>
              </a:rPr>
              <a:t>t </a:t>
            </a:r>
            <a:r>
              <a:rPr lang="en-US" sz="2000" dirty="0"/>
              <a:t> denotes the </a:t>
            </a:r>
            <a:r>
              <a:rPr lang="en-US" sz="2000" i="1" dirty="0"/>
              <a:t>t</a:t>
            </a:r>
            <a:r>
              <a:rPr lang="en-US" sz="2000" dirty="0"/>
              <a:t>-</a:t>
            </a:r>
            <a:r>
              <a:rPr lang="en-US" sz="2000" dirty="0" err="1"/>
              <a:t>th</a:t>
            </a:r>
            <a:r>
              <a:rPr lang="en-US" sz="2000" dirty="0"/>
              <a:t> sample of a waveform.</a:t>
            </a:r>
          </a:p>
        </p:txBody>
      </p:sp>
      <p:pic>
        <p:nvPicPr>
          <p:cNvPr id="11" name="Immagine 10">
            <a:extLst>
              <a:ext uri="{FF2B5EF4-FFF2-40B4-BE49-F238E27FC236}">
                <a16:creationId xmlns:a16="http://schemas.microsoft.com/office/drawing/2014/main" id="{0650597C-B187-264F-BAC3-B7625E6D9870}"/>
              </a:ext>
            </a:extLst>
          </p:cNvPr>
          <p:cNvPicPr>
            <a:picLocks noChangeAspect="1"/>
          </p:cNvPicPr>
          <p:nvPr/>
        </p:nvPicPr>
        <p:blipFill>
          <a:blip r:embed="rId3"/>
          <a:stretch>
            <a:fillRect/>
          </a:stretch>
        </p:blipFill>
        <p:spPr>
          <a:xfrm>
            <a:off x="4824880" y="3053111"/>
            <a:ext cx="4019550" cy="884807"/>
          </a:xfrm>
          <a:prstGeom prst="rect">
            <a:avLst/>
          </a:prstGeom>
        </p:spPr>
      </p:pic>
      <p:pic>
        <p:nvPicPr>
          <p:cNvPr id="12" name="Immagine 11">
            <a:extLst>
              <a:ext uri="{FF2B5EF4-FFF2-40B4-BE49-F238E27FC236}">
                <a16:creationId xmlns:a16="http://schemas.microsoft.com/office/drawing/2014/main" id="{F9CECFBE-C5FA-144D-9A99-DCCCAAB8F43C}"/>
              </a:ext>
            </a:extLst>
          </p:cNvPr>
          <p:cNvPicPr>
            <a:picLocks noChangeAspect="1"/>
          </p:cNvPicPr>
          <p:nvPr/>
        </p:nvPicPr>
        <p:blipFill>
          <a:blip r:embed="rId4"/>
          <a:stretch>
            <a:fillRect/>
          </a:stretch>
        </p:blipFill>
        <p:spPr>
          <a:xfrm>
            <a:off x="5314950" y="4069761"/>
            <a:ext cx="4230220" cy="884807"/>
          </a:xfrm>
          <a:prstGeom prst="rect">
            <a:avLst/>
          </a:prstGeom>
        </p:spPr>
      </p:pic>
      <p:sp>
        <p:nvSpPr>
          <p:cNvPr id="13" name="Segnaposto numero diapositiva 12">
            <a:extLst>
              <a:ext uri="{FF2B5EF4-FFF2-40B4-BE49-F238E27FC236}">
                <a16:creationId xmlns:a16="http://schemas.microsoft.com/office/drawing/2014/main" id="{BC2D8867-9B35-B747-83A8-C5D8FC8EBF87}"/>
              </a:ext>
            </a:extLst>
          </p:cNvPr>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371359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5CD51037-D412-554E-8072-5C5E7AA80DD3}"/>
              </a:ext>
            </a:extLst>
          </p:cNvPr>
          <p:cNvSpPr/>
          <p:nvPr/>
        </p:nvSpPr>
        <p:spPr>
          <a:xfrm>
            <a:off x="3683000" y="1511300"/>
            <a:ext cx="3657600" cy="698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3" name="Immagine 12">
            <a:extLst>
              <a:ext uri="{FF2B5EF4-FFF2-40B4-BE49-F238E27FC236}">
                <a16:creationId xmlns:a16="http://schemas.microsoft.com/office/drawing/2014/main" id="{9FEFD8C0-82F8-184C-A4DD-BE0FA7FB03F0}"/>
              </a:ext>
            </a:extLst>
          </p:cNvPr>
          <p:cNvPicPr>
            <a:picLocks noChangeAspect="1"/>
          </p:cNvPicPr>
          <p:nvPr/>
        </p:nvPicPr>
        <p:blipFill>
          <a:blip r:embed="rId2"/>
          <a:stretch>
            <a:fillRect/>
          </a:stretch>
        </p:blipFill>
        <p:spPr>
          <a:xfrm>
            <a:off x="6325200" y="1071525"/>
            <a:ext cx="5582335" cy="3044348"/>
          </a:xfrm>
          <a:prstGeom prst="rect">
            <a:avLst/>
          </a:prstGeom>
        </p:spPr>
      </p:pic>
      <p:pic>
        <p:nvPicPr>
          <p:cNvPr id="14" name="Immagine 13">
            <a:extLst>
              <a:ext uri="{FF2B5EF4-FFF2-40B4-BE49-F238E27FC236}">
                <a16:creationId xmlns:a16="http://schemas.microsoft.com/office/drawing/2014/main" id="{8F907A9E-DACA-4A4D-AC78-FD0E930EA5CC}"/>
              </a:ext>
            </a:extLst>
          </p:cNvPr>
          <p:cNvPicPr>
            <a:picLocks noChangeAspect="1"/>
          </p:cNvPicPr>
          <p:nvPr/>
        </p:nvPicPr>
        <p:blipFill>
          <a:blip r:embed="rId3"/>
          <a:stretch>
            <a:fillRect/>
          </a:stretch>
        </p:blipFill>
        <p:spPr>
          <a:xfrm>
            <a:off x="298800" y="2749481"/>
            <a:ext cx="5568159" cy="3024298"/>
          </a:xfrm>
          <a:prstGeom prst="rect">
            <a:avLst/>
          </a:prstGeom>
        </p:spPr>
      </p:pic>
      <p:sp>
        <p:nvSpPr>
          <p:cNvPr id="15" name="Segnaposto contenuto 7">
            <a:extLst>
              <a:ext uri="{FF2B5EF4-FFF2-40B4-BE49-F238E27FC236}">
                <a16:creationId xmlns:a16="http://schemas.microsoft.com/office/drawing/2014/main" id="{CC382FCC-9EEF-CF43-A1BA-E171153A3185}"/>
              </a:ext>
            </a:extLst>
          </p:cNvPr>
          <p:cNvSpPr txBox="1">
            <a:spLocks/>
          </p:cNvSpPr>
          <p:nvPr/>
        </p:nvSpPr>
        <p:spPr>
          <a:xfrm>
            <a:off x="6310865" y="4445000"/>
            <a:ext cx="5582335" cy="1328779"/>
          </a:xfrm>
          <a:prstGeom prst="rect">
            <a:avLst/>
          </a:prstGeom>
        </p:spPr>
        <p:txBody>
          <a:bodyPr vert="horz" lIns="0" tIns="45720" rIns="10800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r>
              <a:rPr lang="en-US" sz="2000" dirty="0"/>
              <a:t>The model has been trained for 240 epochs with the Adam trainer with a learning rate of 3</a:t>
            </a:r>
            <a:r>
              <a:rPr lang="en-US" sz="2000" i="1" dirty="0"/>
              <a:t>e</a:t>
            </a:r>
            <a:r>
              <a:rPr lang="en-US" sz="2000" dirty="0"/>
              <a:t> − 4 and a batch size of 8 using both loss functions.</a:t>
            </a:r>
          </a:p>
        </p:txBody>
      </p:sp>
      <p:sp>
        <p:nvSpPr>
          <p:cNvPr id="16" name="Titolo 1">
            <a:extLst>
              <a:ext uri="{FF2B5EF4-FFF2-40B4-BE49-F238E27FC236}">
                <a16:creationId xmlns:a16="http://schemas.microsoft.com/office/drawing/2014/main" id="{0D7C349A-F988-E34E-9F44-FF586857EFAC}"/>
              </a:ext>
            </a:extLst>
          </p:cNvPr>
          <p:cNvSpPr txBox="1">
            <a:spLocks/>
          </p:cNvSpPr>
          <p:nvPr/>
        </p:nvSpPr>
        <p:spPr>
          <a:xfrm>
            <a:off x="1098000" y="287338"/>
            <a:ext cx="4997450" cy="14557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a:lstStyle>
          <a:p>
            <a:r>
              <a:rPr lang="en-US"/>
              <a:t>Training</a:t>
            </a:r>
            <a:endParaRPr lang="en-US" dirty="0"/>
          </a:p>
        </p:txBody>
      </p:sp>
      <p:sp>
        <p:nvSpPr>
          <p:cNvPr id="6" name="Segnaposto numero diapositiva 5">
            <a:extLst>
              <a:ext uri="{FF2B5EF4-FFF2-40B4-BE49-F238E27FC236}">
                <a16:creationId xmlns:a16="http://schemas.microsoft.com/office/drawing/2014/main" id="{ACC70044-DB1C-0B44-9B55-598598FCC6D3}"/>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3682325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dirty="0"/>
              <a:t>The shift trick</a:t>
            </a:r>
          </a:p>
        </p:txBody>
      </p:sp>
      <p:sp>
        <p:nvSpPr>
          <p:cNvPr id="6" name="Segnaposto contenuto 2">
            <a:extLst>
              <a:ext uri="{FF2B5EF4-FFF2-40B4-BE49-F238E27FC236}">
                <a16:creationId xmlns:a16="http://schemas.microsoft.com/office/drawing/2014/main" id="{63200242-7475-C242-99F0-7C1B8903173B}"/>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As is, the </a:t>
            </a:r>
            <a:r>
              <a:rPr lang="en-US" sz="2000" dirty="0" err="1"/>
              <a:t>Demucs</a:t>
            </a:r>
            <a:r>
              <a:rPr lang="en-US" sz="2000" dirty="0"/>
              <a:t> model is not time equivariant, i.e., shifting the input mixture by X samples will not shift the output by the same amount. This reduces the accuracy of the model. </a:t>
            </a:r>
          </a:p>
          <a:p>
            <a:pPr algn="just">
              <a:spcAft>
                <a:spcPts val="600"/>
              </a:spcAft>
            </a:pPr>
            <a:r>
              <a:rPr lang="en-US" sz="2000" dirty="0"/>
              <a:t>To mitigate the problem, the paper suggests a simple workaround called </a:t>
            </a:r>
            <a:r>
              <a:rPr lang="en-US" sz="2000" i="1" dirty="0"/>
              <a:t>randomized equivariant stabilization </a:t>
            </a:r>
            <a:r>
              <a:rPr lang="en-US" sz="2000" dirty="0"/>
              <a:t>(or also the</a:t>
            </a:r>
            <a:r>
              <a:rPr lang="en-US" sz="2000" i="1" dirty="0"/>
              <a:t> shift trick</a:t>
            </a:r>
            <a:r>
              <a:rPr lang="en-US" sz="2000" dirty="0"/>
              <a:t>) that consist of sampling S = 10 random shifts of an input mixture and averaging the prediction of the model for each, after having applied the opposite shift, to compute the final output. </a:t>
            </a:r>
          </a:p>
          <a:p>
            <a:pPr algn="just">
              <a:spcAft>
                <a:spcPts val="600"/>
              </a:spcAft>
            </a:pPr>
            <a:r>
              <a:rPr lang="en-US" sz="2000" dirty="0"/>
              <a:t>Note that this is only done during evaluation and not training as it would substantially increase the time required.</a:t>
            </a:r>
          </a:p>
        </p:txBody>
      </p:sp>
      <p:sp>
        <p:nvSpPr>
          <p:cNvPr id="7" name="Segnaposto numero diapositiva 6">
            <a:extLst>
              <a:ext uri="{FF2B5EF4-FFF2-40B4-BE49-F238E27FC236}">
                <a16:creationId xmlns:a16="http://schemas.microsoft.com/office/drawing/2014/main" id="{C4BADE71-A95F-2A42-B9E3-F8FDE7D1ADD2}"/>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1502431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dirty="0"/>
              <a:t>Evaluation</a:t>
            </a:r>
          </a:p>
        </p:txBody>
      </p:sp>
      <p:sp>
        <p:nvSpPr>
          <p:cNvPr id="6" name="Segnaposto contenuto 2">
            <a:extLst>
              <a:ext uri="{FF2B5EF4-FFF2-40B4-BE49-F238E27FC236}">
                <a16:creationId xmlns:a16="http://schemas.microsoft.com/office/drawing/2014/main" id="{725C25FC-3323-164E-AF07-4CDB85C632DF}"/>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evaluation is done using the </a:t>
            </a:r>
            <a:r>
              <a:rPr lang="en-US" sz="2000" dirty="0" err="1">
                <a:latin typeface="Roboto Mono" pitchFamily="2" charset="0"/>
                <a:ea typeface="Roboto Mono" pitchFamily="2" charset="0"/>
              </a:rPr>
              <a:t>museval</a:t>
            </a:r>
            <a:r>
              <a:rPr lang="en-US" sz="2000" dirty="0"/>
              <a:t> python package, which implements the </a:t>
            </a:r>
            <a:r>
              <a:rPr lang="en-US" sz="2000" dirty="0" err="1"/>
              <a:t>SiSec</a:t>
            </a:r>
            <a:r>
              <a:rPr lang="en-US" sz="2000" dirty="0"/>
              <a:t> Mus 2018 evaluation, that consists of the following four metrics:</a:t>
            </a:r>
          </a:p>
          <a:p>
            <a:pPr lvl="1" algn="just">
              <a:spcAft>
                <a:spcPts val="600"/>
              </a:spcAft>
              <a:buFont typeface="Arial" panose="020B0604020202020204" pitchFamily="34" charset="0"/>
              <a:buChar char="•"/>
            </a:pPr>
            <a:r>
              <a:rPr lang="en-US" sz="2000" dirty="0"/>
              <a:t>Source to Distortion ratio (SDR)</a:t>
            </a:r>
          </a:p>
          <a:p>
            <a:pPr lvl="1" algn="just">
              <a:spcAft>
                <a:spcPts val="600"/>
              </a:spcAft>
              <a:buFont typeface="Arial" panose="020B0604020202020204" pitchFamily="34" charset="0"/>
              <a:buChar char="•"/>
            </a:pPr>
            <a:r>
              <a:rPr lang="en-US" sz="2000" dirty="0"/>
              <a:t>Source to Artefact ratio (SAR)</a:t>
            </a:r>
          </a:p>
          <a:p>
            <a:pPr lvl="1" algn="just">
              <a:spcAft>
                <a:spcPts val="600"/>
              </a:spcAft>
              <a:buFont typeface="Arial" panose="020B0604020202020204" pitchFamily="34" charset="0"/>
              <a:buChar char="•"/>
            </a:pPr>
            <a:r>
              <a:rPr lang="en-US" sz="2000" dirty="0"/>
              <a:t>Source to Interference ratio (SIR)</a:t>
            </a:r>
          </a:p>
          <a:p>
            <a:pPr lvl="1" algn="just">
              <a:spcAft>
                <a:spcPts val="600"/>
              </a:spcAft>
              <a:buFont typeface="Arial" panose="020B0604020202020204" pitchFamily="34" charset="0"/>
              <a:buChar char="•"/>
            </a:pPr>
            <a:r>
              <a:rPr lang="en-US" sz="2000" dirty="0"/>
              <a:t>Image to Spatial distortion ratio (ISR)</a:t>
            </a:r>
          </a:p>
          <a:p>
            <a:pPr algn="just">
              <a:spcAft>
                <a:spcPts val="600"/>
              </a:spcAft>
            </a:pPr>
            <a:r>
              <a:rPr lang="en-US" sz="2000" dirty="0"/>
              <a:t>These metrics are computed for each sample of each song and the final result is the median over all songs. </a:t>
            </a:r>
          </a:p>
        </p:txBody>
      </p:sp>
      <p:sp>
        <p:nvSpPr>
          <p:cNvPr id="7" name="Segnaposto numero diapositiva 6">
            <a:extLst>
              <a:ext uri="{FF2B5EF4-FFF2-40B4-BE49-F238E27FC236}">
                <a16:creationId xmlns:a16="http://schemas.microsoft.com/office/drawing/2014/main" id="{1B427874-AADD-044C-B7B1-1F41603ECAA1}"/>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2372386243"/>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974</TotalTime>
  <Words>704</Words>
  <Application>Microsoft Macintosh PowerPoint</Application>
  <PresentationFormat>Widescreen</PresentationFormat>
  <Paragraphs>74</Paragraphs>
  <Slides>12</Slides>
  <Notes>1</Notes>
  <HiddenSlides>0</HiddenSlides>
  <MMClips>17</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12</vt:i4>
      </vt:variant>
    </vt:vector>
  </HeadingPairs>
  <TitlesOfParts>
    <vt:vector size="19" baseType="lpstr">
      <vt:lpstr>Arial</vt:lpstr>
      <vt:lpstr>Arial Nova Light</vt:lpstr>
      <vt:lpstr>Bembo</vt:lpstr>
      <vt:lpstr>Calibri</vt:lpstr>
      <vt:lpstr>Cambria Math</vt:lpstr>
      <vt:lpstr>Roboto Mono</vt:lpstr>
      <vt:lpstr>RetrospectVTI</vt:lpstr>
      <vt:lpstr>Demucs</vt:lpstr>
      <vt:lpstr>Model</vt:lpstr>
      <vt:lpstr>Dataset</vt:lpstr>
      <vt:lpstr>Augmentation</vt:lpstr>
      <vt:lpstr>Weight initialization</vt:lpstr>
      <vt:lpstr>Loss function</vt:lpstr>
      <vt:lpstr>Presentazione standard di PowerPoint</vt:lpstr>
      <vt:lpstr>The shift trick</vt:lpstr>
      <vt:lpstr>Evaluation</vt:lpstr>
      <vt:lpstr>Results</vt:lpstr>
      <vt:lpstr>Results</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Demucs</dc:title>
  <dc:creator>Simone Bartolini</dc:creator>
  <cp:lastModifiedBy>Simone Bartolini</cp:lastModifiedBy>
  <cp:revision>28</cp:revision>
  <dcterms:created xsi:type="dcterms:W3CDTF">2021-07-13T17:11:49Z</dcterms:created>
  <dcterms:modified xsi:type="dcterms:W3CDTF">2021-07-19T17:31:07Z</dcterms:modified>
</cp:coreProperties>
</file>

<file path=docProps/thumbnail.jpeg>
</file>